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308" r:id="rId3"/>
    <p:sldId id="305" r:id="rId4"/>
    <p:sldId id="306" r:id="rId5"/>
    <p:sldId id="307" r:id="rId6"/>
    <p:sldId id="309" r:id="rId7"/>
    <p:sldId id="310" r:id="rId8"/>
    <p:sldId id="311" r:id="rId9"/>
    <p:sldId id="312" r:id="rId10"/>
    <p:sldId id="313" r:id="rId11"/>
    <p:sldId id="319" r:id="rId12"/>
    <p:sldId id="314" r:id="rId13"/>
    <p:sldId id="315" r:id="rId14"/>
    <p:sldId id="317" r:id="rId15"/>
    <p:sldId id="318" r:id="rId16"/>
    <p:sldId id="320" r:id="rId17"/>
    <p:sldId id="316" r:id="rId18"/>
    <p:sldId id="321" r:id="rId19"/>
    <p:sldId id="322" r:id="rId20"/>
    <p:sldId id="323" r:id="rId21"/>
    <p:sldId id="324" r:id="rId22"/>
    <p:sldId id="325" r:id="rId23"/>
    <p:sldId id="32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CC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5878" autoAdjust="0"/>
  </p:normalViewPr>
  <p:slideViewPr>
    <p:cSldViewPr snapToGrid="0">
      <p:cViewPr varScale="1">
        <p:scale>
          <a:sx n="109" d="100"/>
          <a:sy n="109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1:54.0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24575,'8'1'0,"-1"1"0,0 0 0,0 0 0,0 1 0,0 0 0,0 0 0,-1 1 0,1 0 0,9 7 0,18 10 0,139 75 0,-106-57 0,32 20 0,-3 5 0,94 80 0,-108-81 0,155 89 0,-218-141 0,134 68 0,-67-37 0,136 62 0,-105-52 0,-16-6 0,-2 5 0,121 82 0,-173-104 0,1-2 0,91 38 0,-29-16 0,77 37 0,-15-10 0,-33-15 0,-63-30 0,-2 4 0,106 67 0,-130-71 0,105 46 0,-15-7 0,218 109 0,-179-103 0,-81-36 0,99 56 0,-173-84 0,0-2 0,48 16 0,-46-19 0,0 2 0,46 24 0,-43-16 0,194 104 0,-220-119-151,0-1-1,0 1 0,-1 0 0,1-1 1,-1 2-1,1-1 0,-1 0 1,4 4-1,2 7-6674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2:34.2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24575,'5'0'0,"4"0"0,6 0 0,0 4 0,2 1 0,-2 5 0,-4 0-8191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2:35.4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24575,'2'6'0,"0"-1"0,1 0 0,0 1 0,0-1 0,0 0 0,1-1 0,0 1 0,0-1 0,0 1 0,0-1 0,1 0 0,5 3 0,4 6 0,2 2 0,-1 0 0,2-2 0,0 0 0,0-1 0,1-1 0,1 0 0,24 9 0,-38-18-105,-1 0 0,1 0 0,-1 0 0,0 0 0,1 1 0,-1 0 0,0 0 0,-1 0 0,1 0 0,-1 1 0,1-1 0,3 7 0,0 4-6721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2:35.90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24575,'5'0'0,"0"4"0,5 2 0,0 3 0,2 1 0,4-2 0,-1 3 0,1-2 0,-2-1-8191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08:26:00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1821 915 24575,'10'-99'0,"-1"21"0,-6 33 0,3-46 0,-7-116 0,-1 181 0,-1 1 0,0 1 0,-2-1 0,-1 1 0,-1-1 0,-1 2 0,-1-1 0,-1 1 0,-22-35 0,26 48 0,-2 0 0,1 0 0,-1 1 0,-1 0 0,0 0 0,0 1 0,0 0 0,-1 1 0,0 0 0,-16-8 0,20 12 0,0 0 0,-1 1 0,0 0 0,1 1 0,-1-1 0,0 1 0,0 0 0,0 1 0,0 0 0,1 0 0,-1 0 0,0 1 0,0 0 0,0 0 0,0 1 0,1 0 0,-1 0 0,1 0 0,-1 1 0,-5 4 0,-8 5 0,1 1 0,0 1 0,1 0 0,1 2 0,0 0 0,1 1 0,1 0 0,-19 29 0,-97 173 0,121-200 0,-101 201-400,-118 334 0,-24 258-2113,71-69 2374,32 7 0,-60 886 0,155-791 188,72-8-998,-11-752 787,4 1 0,4-2 0,35 122 0,-43-187 198,1 0 0,1-1 0,0 0-1,2 0 1,0-1 0,1-1 0,0 1 0,1-2-1,17 17 1,-23-26 73,0-1 1,1 1-1,0-1 0,0-1 1,1 1-1,-1-1 0,1-1 0,0 1 1,0-1-1,0-1 0,0 1 0,0-1 1,1-1-1,-1 0 0,1 0 0,-1 0 1,1-1-1,-1-1 0,1 1 0,-1-1 1,1-1-1,14-4 0,-2-1 28,0-2 0,-1 0-1,0-1 1,0-2 0,-1 0-1,0 0 1,-1-2 0,-1 0 0,0-2-1,16-18 1,16-22 254,73-109-1,-14-2-372,-6-3-1,-9-6 0,-7-3 1,-8-3-1,-8-4 1,50-210-1,-102 308-17,13-142 0,-26 193 0,-4 31 0,-7 20 0,2-6 0,-5 12-1365,1-1-5461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08:26:03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0 24575,'-2'7'0,"1"0"0,-1 1 0,0-1 0,-1-1 0,0 1 0,0 0 0,0-1 0,-5 7 0,1 1 0,-14 26 0,-63 124 0,-146 212 0,226-371 0,0 0 0,0 1 0,1 0 0,0-1 0,0 1 0,1 1 0,-3 6 0,5-13 0,0 1 0,0-1 0,0 1 0,0-1 0,0 1 0,0-1 0,0 1 0,0-1 0,0 0 0,0 1 0,0-1 0,0 1 0,0-1 0,0 1 0,0-1 0,1 1 0,-1-1 0,0 0 0,0 1 0,0-1 0,1 1 0,-1-1 0,0 0 0,0 1 0,1-1 0,-1 0 0,0 1 0,1-1 0,-1 0 0,0 0 0,1 1 0,-1-1 0,1 0 0,-1 0 0,1 0 0,-1 1 0,3-1 0,0 0 0,-1-1 0,1 1 0,-1 0 0,1-1 0,-1 1 0,1-1 0,-1 0 0,0 0 0,1 0 0,2-2 0,55-30 0,91-66 0,-128 83 0,-20 14 0,0 0 0,1-1 0,-1 1 0,0-1 0,0 0 0,-1 0 0,1 0 0,3-5 0,-6 8 0,0 0 0,0 0 0,0 0 0,0 0 0,0-1 0,0 1 0,0 0 0,0 0 0,0 0 0,0 0 0,0 0 0,0 0 0,0-1 0,-1 1 0,1 0 0,0 0 0,0 0 0,0 0 0,0 0 0,0 0 0,0 0 0,0-1 0,0 1 0,0 0 0,0 0 0,0 0 0,-1 0 0,1 0 0,0 0 0,0 0 0,0 0 0,0 0 0,0 0 0,0 0 0,0 0 0,-1 0 0,1 0 0,0 0 0,0 0 0,0 0 0,0 0 0,0 0 0,0 0 0,-1 0 0,1 0 0,0 0 0,0 0 0,0 0 0,0 0 0,0 0 0,0 0 0,0 0 0,-1 0 0,1 0 0,0 0 0,0 0 0,0 0 0,0 0 0,0 0 0,0 0 0,0 1 0,0-1 0,-1 0 0,1 0 0,-23 13 0,-21 18 0,27-18 0,-1-1 0,-1 0 0,-25 12 0,44-24 0,0 0 0,-1 1 0,1-1 0,0 0 0,0 0 0,0 0 0,-1 0 0,1 0 0,0 0 0,0 1 0,-1-1 0,1 0 0,0 0 0,0 0 0,-1 0 0,1 0 0,0 0 0,0 0 0,-1 0 0,1 0 0,0 0 0,0 0 0,-1 0 0,1 0 0,0-1 0,0 1 0,0 0 0,-1 0 0,1 0 0,0 0 0,0 0 0,0 0 0,-1-1 0,1 1 0,0 0 0,0 0 0,0 0 0,-1 0 0,1-1 0,0 1 0,0 0 0,0 0 0,0 0 0,0-1 0,0 1 0,0 0 0,0 0 0,-1-1 0,1 1 0,0 0 0,0-1 0,5-18 0,14-21 0,49-69 0,-21 36 0,45-95 0,-78 140 0,-17 44 0,-21 46 0,-68 172 0,75-187 0,17-47 0,0 0 0,0 0 0,0 0 0,0 0 0,0 0 0,0 0 0,1 0 0,-1 0 0,0 0 0,0 0 0,0 0 0,0 0 0,0 0 0,0 0 0,0 0 0,0 0 0,0 0 0,0 0 0,0 0 0,0 0 0,0 0 0,1 0 0,-1 0 0,0 0 0,0 0 0,0 0 0,0 0 0,0 0 0,0 0 0,0 0 0,0 0 0,0 0 0,0 0 0,0 0 0,0 0 0,0 0 0,0 0 0,0 0 0,1 0 0,9-12 0,13-21 0,-2-11 0,26-83 0,7-16 0,-71 189 0,-17 64 0,-17 51 0,47-153 0,0-1 0,0 0 0,0 0 0,-1 0 0,0-1 0,0 0 0,-1 0 0,0 0 0,-12 9 0,-65 39 0,63-42 0,15-9 0,1-1 0,-1 0 0,0 0 0,1 0 0,-1 0 0,0-1 0,-9 2 0,13-3 0,0 0 0,0 0 0,1 0 0,-1 0 0,0 0 0,0 0 0,1 0 0,-1 0 0,0 0 0,1-1 0,-1 1 0,0 0 0,1 0 0,-1-1 0,0 1 0,1 0 0,-1-1 0,0 1 0,1-1 0,-1 1 0,1-1 0,-1 1 0,0-2 0,1 1 0,-1-1 0,1 1 0,0 0 0,-1-1 0,1 1 0,0-1 0,0 1 0,0-1 0,0 1 0,0-1 0,0 1 0,1-1 0,-1 1 0,0-1 0,1 1 0,1-3 0,12-30 0,2 0 0,37-59 0,-3 9 0,-5-6 0,-19 36 0,65-99 0,-80 135 0,0 1 0,11-25 0,-14 25 0,1 7 0,-6 21 0,-5 22 0,-9 16-1365,6-26-5461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09:43:08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678 395 24575,'-9'-10'0,"-227"-209"0,207 196 0,0 2 0,-1 0 0,-1 3 0,-1 0 0,-1 2 0,-59-21 0,84 34 0,0 1 0,0 0 0,0 0 0,-1 1 0,1 0 0,0 0 0,-1 1 0,1 0 0,-17 3 0,22-2 0,-1 0 0,1 0 0,0 1 0,0 0 0,0-1 0,1 1 0,-1 0 0,0 0 0,1 0 0,-1 1 0,1-1 0,-1 0 0,1 1 0,0 0 0,0 0 0,0-1 0,1 1 0,-1 0 0,1 0 0,-1 1 0,1-1 0,0 0 0,0 0 0,1 1 0,-1-1 0,1 0 0,-1 5 0,0 14 0,0 1 0,1-1 0,2 1 0,0-1 0,1 0 0,1 0 0,9 26 0,61 155 0,-67-186 0,111 266 0,12-5 0,316 492 0,-357-645 0,183 199 0,-205-256 0,3-3 0,2-3 0,3-4 0,85 50 0,-158-106 0,34 19 0,40 18 0,-67-35 0,-1 0 0,1-1 0,1 0 0,-1-1 0,0 0 0,1 0 0,-1-1 0,1 0 0,-1 0 0,16-2 0,-22 0 0,0 1 0,-1-1 0,1 0 0,-1 0 0,1-1 0,-1 1 0,1 0 0,-1-1 0,0 1 0,1-1 0,-1 0 0,0 0 0,0 0 0,0 0 0,-1 0 0,1 0 0,0 0 0,-1-1 0,0 1 0,1-1 0,-1 1 0,0-1 0,0 1 0,0-1 0,-1 0 0,1 1 0,0-1 0,-1 0 0,0 0 0,0 1 0,0-6 0,0-9 0,-1 0 0,-1-1 0,-7-30 0,7 39 0,-17-66 0,-4 1 0,-3 0 0,-3 2 0,-43-76 0,67 139 0,0 1 0,0-1 0,-1 1 0,0 1 0,-8-8 0,14 14 0,-1 0 0,0 0 0,1 0 0,-1 0 0,0 0 0,0 0 0,0 0 0,0 0 0,0 1 0,0-1 0,0 0 0,0 1 0,-1-1 0,1 1 0,0-1 0,0 1 0,0 0 0,-1-1 0,1 1 0,0 0 0,0 0 0,-1 0 0,1 0 0,0 0 0,0 0 0,-1 0 0,1 0 0,0 1 0,0-1 0,0 0 0,-1 1 0,1-1 0,0 1 0,0-1 0,0 1 0,0 0 0,0-1 0,0 1 0,0 0 0,0 0 0,0 0 0,0 0 0,0 0 0,0 0 0,1 0 0,-1 0 0,0 0 0,1 0 0,-2 2 0,-3 11 0,0-1 0,0 1 0,1 0 0,1 1 0,0-1 0,1 1 0,0 23 0,21-107 0,-11-71 0,-8 139 0,0 0 0,0 0 0,0 0 0,0 0 0,0-1 0,1 1 0,-1 0 0,0 0 0,1 0 0,-1 0 0,0 0 0,1 0 0,0 0 0,-1 0 0,1 0 0,-1 0 0,1 0 0,0 0 0,0 0 0,0 0 0,0 1 0,-1-1 0,1 0 0,0 1 0,2-2 0,-1 2 0,0 0 0,-1-1 0,1 1 0,0 0 0,0 0 0,0 1 0,-1-1 0,1 0 0,0 1 0,0-1 0,-1 1 0,1-1 0,0 1 0,2 1 0,8 5 0,0 0 0,-1 1 0,15 14 0,-19-17 0,38 34-455,-2 2 0,42 50 0,-74-77-6371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1:58.65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45 1 24575,'0'4'0,"-4"2"0,-1 3 0,0 5 0,1 4 0,-4-1 0,1 0 0,1 3 0,1-4-8191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2:00.9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24575,'6'1'0,"-1"1"0,0 1 0,0-1 0,0 1 0,0 0 0,0 0 0,-1 1 0,9 7 0,6 4 0,285 149 0,-258-139 0,68 50 0,10 5 0,-13-7 0,-75-47 0,71 38 0,161 58 0,-138-60 0,39 16 0,-113-55 0,65 38 0,-35-17 0,95 61 0,-132-74 0,-7-8 0,76 31 0,21 10 0,-83-36 0,1-3 0,98 28 0,172 72 0,-274-103 0,14 2 0,-41-15 0,0 1 0,-1 1 0,39 23 0,-20-9 0,2-1 0,0-3 0,53 17 0,-42-17 0,89 46 0,-109-49 0,0-2 0,1-2 0,69 17 0,-53-16 0,54 22 0,116 72 0,-87-40 0,50 37 0,-161-92 0,1-1 0,1-1 0,0-2 0,0 0 0,44 7 0,-31-7 0,70 26 0,-97-29 0,0 1 0,0 0 0,-1 1 0,19 16 0,-14-11 0,-18-14 0,1 1 0,-1-1 0,0 0 0,1 1 0,-1-1 0,0 0 0,1 1 0,-1-1 0,1 0 0,-1 0 0,1 1 0,-1-1 0,1 0 0,-1 0 0,1 0 0,-1 0 0,1 0 0,-1 0 0,1 1 0,-1-1 0,1 0 0,-1 0 0,1-1 0,-1 1 0,1 0 0,-1 0 0,1 0 0,-1 0 0,1 0 0,-1-1 0,1 1 0,-1 0 0,2-1 0,4-17 0,-10-27 0,3 44-33,1 0 0,-1 0-1,1-1 1,-1 1 0,0 0-1,0 0 1,1 0 0,-1-1 0,0 1-1,0 0 1,0 0 0,0 0-1,0 1 1,0-1 0,0 0-1,-1 0 1,1 0 0,0 1 0,0-1-1,-1 1 1,1-1 0,0 1-1,-1-1 1,1 1 0,0 0-1,-1 0 1,1 0 0,-1 0 0,1 0-1,0 0 1,-1 0 0,1 0-1,-1 0 1,1 1 0,0-1-1,-1 0 1,1 1 0,0-1 0,-1 1-1,0 0 1,-9 7-6793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2:0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2:24.05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4241 0 24575,'-68'69'0,"-335"344"0,274-285 0,-87 88 0,25-11 0,-98 95-2008,-151 161 2008,303-304 97,45-47-1232,-238 288 944,250-297 175,-184 231 16,38-32 32,-64 77-602,1-26 570,114-160 824,-2 2-392,112-116-132,-221 282 1935,267-329-2576,1 1 0,2 1-1,-18 48 1,27-61-6485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2:26.20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3677 0 24575,'-4'2'0,"-1"0"0,0 1 0,1 0 0,-1 0 0,1 0 0,0 0 0,0 0 0,0 1 0,1 0 0,-1-1 0,1 2 0,0-1 0,-4 7 0,-10 8 0,-445 423 0,365-346-30,-163 174-543,155-155 573,61-71 0,3 3 0,-47 65 0,42-48-250,-89 93 1,67-81 148,-121 141 101,63-65 0,-49 50 0,-57 42 712,51-52-221,-49 47-491,131-142 0,4 5 0,-131 182 0,151-173 0,31-43 0,-2-2 0,-105 112 0,29-32 0,0 1 0,107-130 0,1 0 0,0 1 0,-14 26 0,17-26 0,-2 1 0,0-1 0,-20 21 0,61-71-1365,-16 17-5461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2:27.7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87 179 24575,'0'-4'0,"0"-5"0,0-6 0,0-4 0,0-4 0,-4 4 0,-2-1 0,-3 4 0,-5 4 0,0 1 0,-2 1 0,3-1 0,2 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2:28.84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24575,'0'2'0,"1"1"0,0-1 0,0 0 0,0 0 0,1 0 0,-1-1 0,0 1 0,1 0 0,-1 0 0,1-1 0,0 1 0,-1-1 0,1 1 0,4 1 0,29 20 0,-34-22 0,27 17 0,0 1 0,-2 1 0,0 2 0,-2 0 0,0 2 0,24 31 0,-39-40-1365,-4-4-5461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2:33.84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24575,'4'0'0,"1"5"0,5 0 0,0 5 0,2 0 0,4 2 0,3-1 0,-2 3 0,1-2 0,-3 1 0,0-1 0,-3 1 0,2-1 0,-3 1 0,2-1 0,-2-4-8191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06655-758F-4D20-8B43-BF48990DC961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40DEC-9CAF-4EE3-BB92-1C73C9928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4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30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3D1E4-AE35-4592-9859-77D6C9FC4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BBD469-460B-4225-8387-B2BAF29FB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EF6A4B-0605-4E6D-8EE1-03497E60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6C091-2212-4B44-859C-67567669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BC04B-AF75-41F9-B518-936E24B9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35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135BA-FE27-4876-93A0-877F98C2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93C790-4EBB-44DA-8C9E-41C925C26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8A8357-23DD-40BB-81E1-AD5A9C5C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A2DBB-DCF8-40DD-8AE2-BFDD6E633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81DE9-050E-40E1-A81E-102FB89C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97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4AD81F-2E8D-4B7F-A928-A3DB78AA2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B94DE-50D6-4C03-9574-A4CBA8DC2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AE60C6-2D76-479A-9201-C349CF1A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F416F-1DE8-4B89-9827-53A5F865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898F4-CFA4-4170-A8B7-1A740649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1A852-A856-42FF-AF81-9D4F1EDC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59210-A4CF-429A-8693-3180E0E7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34AF53-B18E-4F03-8889-1ED003E6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1E453-98F6-4416-96B2-A136A998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139E7-DB40-4AE4-B67B-A8E006E8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2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C1896-35F7-4F88-8509-4C8D926AD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CA3A51-F62C-4357-8368-A034386B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9A8C6-A4D0-4DEF-8A23-DDC0FED9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F3410-DDC5-4A07-9A5F-724DED95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1CF84-B680-49DC-A005-C837C1CF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8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9B2E9-2082-4225-BD1B-6B341C56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15A51-5718-462D-956F-9862344FF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EA1D48-DB9A-4F46-A0E6-F7792FB3D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B41C3-A4FF-40E1-BA44-9AC2D069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6CDFBD-5106-4E8D-B8AC-4AFB3FEA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E59AD-709F-44F5-9F8A-F28ECC61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D684C-216E-4899-ACEC-F0387698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8E68F-F617-442E-89DD-A9BE0EE1D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FC4374-403E-4702-B062-4B7A44305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2D2332-6E22-4C71-BE91-29DF9CE72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CC1773-515E-413C-92E9-8B36768E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DE2D42-A3AB-4B3C-AF13-469BD3ED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E83BD1-FF91-44F7-A384-7B483CDD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90ED68-07E4-49AE-95EF-434AF5A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E769A-10AC-4277-BD1F-E811C2AA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E8AC10-46F4-4CAA-9077-CF17A587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05E2E7-3ABF-4800-94C0-EE56629F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8690E4-B18E-4D71-85E9-06F4AB01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2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BBE1B3-E1C2-427E-84D2-D3A32E8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0EFF1C-9258-4BFD-BF71-DFA46B4A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AAEF1D-E41D-41C2-ABDB-98EF8154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CB57F-2E61-445C-B0BA-889CE824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70370-1672-4E01-AD6D-62A4DF382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C44607-556C-4790-8273-90B81D024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AD30E2-C32E-4475-B702-2F0C8579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8D5B38-4787-4E78-86BB-F249386D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27F0F-ABC6-4C87-89B0-F52FDE3E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53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162C5-63BA-452E-8FD5-2AF2F774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525E7E-7AE8-4399-BCAB-3A78182F4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399615-C67C-46CA-B40F-A1B3851C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7AD000-F73F-41B0-BD0D-DFA09ACA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D6907-7044-4E40-81EF-8016BFA9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63C647-E921-48B2-ABAA-BAA5148F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02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75BC56-9AA4-44E2-B653-A392F28B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05DC8-3CAA-4DB8-8579-E931C857A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BA3CA2-B817-4A52-8F08-A382AD1E8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92C4-9F52-4A26-B036-7580CF1F8160}" type="datetimeFigureOut">
              <a:rPr lang="zh-CN" altLang="en-US" smtClean="0"/>
              <a:t>2023/9/6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B7B75-C8A9-4C37-A524-47910A6D1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EE5F4A-4254-4555-9729-567EDAC9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5.xml"/><Relationship Id="rId18" Type="http://schemas.openxmlformats.org/officeDocument/2006/relationships/image" Target="../media/image35.png"/><Relationship Id="rId26" Type="http://schemas.openxmlformats.org/officeDocument/2006/relationships/image" Target="../media/image39.png"/><Relationship Id="rId3" Type="http://schemas.openxmlformats.org/officeDocument/2006/relationships/image" Target="../media/image28.jpeg"/><Relationship Id="rId21" Type="http://schemas.openxmlformats.org/officeDocument/2006/relationships/customXml" Target="../ink/ink9.xml"/><Relationship Id="rId7" Type="http://schemas.openxmlformats.org/officeDocument/2006/relationships/customXml" Target="../ink/ink2.xml"/><Relationship Id="rId12" Type="http://schemas.openxmlformats.org/officeDocument/2006/relationships/image" Target="../media/image32.png"/><Relationship Id="rId17" Type="http://schemas.openxmlformats.org/officeDocument/2006/relationships/customXml" Target="../ink/ink7.xml"/><Relationship Id="rId25" Type="http://schemas.openxmlformats.org/officeDocument/2006/relationships/customXml" Target="../ink/ink11.xml"/><Relationship Id="rId2" Type="http://schemas.openxmlformats.org/officeDocument/2006/relationships/image" Target="../media/image27.png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11" Type="http://schemas.openxmlformats.org/officeDocument/2006/relationships/customXml" Target="../ink/ink4.xml"/><Relationship Id="rId24" Type="http://schemas.openxmlformats.org/officeDocument/2006/relationships/image" Target="../media/image38.png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customXml" Target="../ink/ink10.xml"/><Relationship Id="rId28" Type="http://schemas.openxmlformats.org/officeDocument/2006/relationships/image" Target="../media/image40.png"/><Relationship Id="rId10" Type="http://schemas.openxmlformats.org/officeDocument/2006/relationships/image" Target="../media/image31.png"/><Relationship Id="rId19" Type="http://schemas.openxmlformats.org/officeDocument/2006/relationships/customXml" Target="../ink/ink8.xml"/><Relationship Id="rId4" Type="http://schemas.openxmlformats.org/officeDocument/2006/relationships/image" Target="../media/image29.png"/><Relationship Id="rId9" Type="http://schemas.openxmlformats.org/officeDocument/2006/relationships/customXml" Target="../ink/ink3.xml"/><Relationship Id="rId14" Type="http://schemas.openxmlformats.org/officeDocument/2006/relationships/image" Target="../media/image33.png"/><Relationship Id="rId22" Type="http://schemas.openxmlformats.org/officeDocument/2006/relationships/image" Target="../media/image37.png"/><Relationship Id="rId27" Type="http://schemas.openxmlformats.org/officeDocument/2006/relationships/customXml" Target="../ink/ink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43.jpeg"/><Relationship Id="rId7" Type="http://schemas.openxmlformats.org/officeDocument/2006/relationships/image" Target="../media/image47.gif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1.png"/><Relationship Id="rId2" Type="http://schemas.openxmlformats.org/officeDocument/2006/relationships/video" Target="../media/media1.mp4"/><Relationship Id="rId16" Type="http://schemas.openxmlformats.org/officeDocument/2006/relationships/image" Target="../media/image5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slideLayout" Target="../slideLayouts/slideLayout2.xml"/><Relationship Id="rId5" Type="http://schemas.microsoft.com/office/2007/relationships/media" Target="../media/media3.mp4"/><Relationship Id="rId15" Type="http://schemas.openxmlformats.org/officeDocument/2006/relationships/image" Target="../media/image4.png"/><Relationship Id="rId10" Type="http://schemas.openxmlformats.org/officeDocument/2006/relationships/video" Target="../media/media5.mp4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3" Type="http://schemas.openxmlformats.org/officeDocument/2006/relationships/image" Target="../media/image60.jpeg"/><Relationship Id="rId7" Type="http://schemas.openxmlformats.org/officeDocument/2006/relationships/image" Target="../media/image63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ustomXml" Target="../ink/ink15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9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A55F0-3358-47D9-B5B0-81318AEF6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8531"/>
            <a:ext cx="9144000" cy="2387600"/>
          </a:xfrm>
        </p:spPr>
        <p:txBody>
          <a:bodyPr/>
          <a:lstStyle/>
          <a:p>
            <a: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PROJECT:RT</a:t>
            </a:r>
            <a:b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角色動畫規劃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0A39A8-91E3-4050-899E-1A06E4ADBA03}"/>
              </a:ext>
            </a:extLst>
          </p:cNvPr>
          <p:cNvSpPr txBox="1">
            <a:spLocks/>
          </p:cNvSpPr>
          <p:nvPr/>
        </p:nvSpPr>
        <p:spPr>
          <a:xfrm>
            <a:off x="838200" y="39670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143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63AB9B2-F24E-D70E-5109-5C2462066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12022"/>
            <a:ext cx="7781732" cy="419057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C27596-41D5-D2F9-0572-4EFC7BC4CA8E}"/>
              </a:ext>
            </a:extLst>
          </p:cNvPr>
          <p:cNvSpPr txBox="1"/>
          <p:nvPr/>
        </p:nvSpPr>
        <p:spPr>
          <a:xfrm>
            <a:off x="113501" y="2344649"/>
            <a:ext cx="881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左斬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Game Animation Reel 2019 on Vimeo - Google Chrome 2023-08-2">
            <a:hlinkClick r:id="" action="ppaction://media"/>
            <a:extLst>
              <a:ext uri="{FF2B5EF4-FFF2-40B4-BE49-F238E27FC236}">
                <a16:creationId xmlns:a16="http://schemas.microsoft.com/office/drawing/2014/main" id="{5964B205-341D-9C20-D862-13065DAE94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67600" y="1924491"/>
            <a:ext cx="4724400" cy="26574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99DDE36-B65B-8D74-E5A2-6731DF8A95E2}"/>
              </a:ext>
            </a:extLst>
          </p:cNvPr>
          <p:cNvSpPr txBox="1"/>
          <p:nvPr/>
        </p:nvSpPr>
        <p:spPr>
          <a:xfrm>
            <a:off x="9095291" y="4602833"/>
            <a:ext cx="20267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參考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轉動武器感覺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981B245-1D95-E338-99B4-A055469D0E27}"/>
              </a:ext>
            </a:extLst>
          </p:cNvPr>
          <p:cNvSpPr txBox="1"/>
          <p:nvPr/>
        </p:nvSpPr>
        <p:spPr>
          <a:xfrm>
            <a:off x="394855" y="819479"/>
            <a:ext cx="115544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終結技的二段斬擊概念，以左右交替的形式和初段互相銜接。  以及終結技前搖的轉動武器參考影片。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雖然這個角色的武器是鐮刀，但這套動畫希望可以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與關刀或是巨劍等雙手武器共用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，需要留心。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第二段</a:t>
            </a:r>
            <a:r>
              <a:rPr lang="en-US" altLang="zh-TW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下頁</a:t>
            </a:r>
            <a:r>
              <a:rPr lang="en-US" altLang="zh-TW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結束後可以銜接到第一段，可無限循環</a:t>
            </a:r>
            <a:endParaRPr lang="en-US" altLang="zh-TW" sz="2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29089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III】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2C27596-41D5-D2F9-0572-4EFC7BC4CA8E}"/>
              </a:ext>
            </a:extLst>
          </p:cNvPr>
          <p:cNvSpPr txBox="1"/>
          <p:nvPr/>
        </p:nvSpPr>
        <p:spPr>
          <a:xfrm>
            <a:off x="394855" y="1023098"/>
            <a:ext cx="445849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垂直斬砸地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適配各種傷害範圍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的終結技動畫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EB058A-D819-67BC-2511-D9F9FC1A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379" y="256342"/>
            <a:ext cx="8007265" cy="647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32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【6.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r>
              <a:rPr lang="en-US" altLang="zh-TW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(2~3</a:t>
            </a:r>
            <a:r>
              <a:rPr lang="zh-TW" altLang="en-US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個動畫</a:t>
            </a:r>
            <a:r>
              <a:rPr lang="en-US" altLang="zh-TW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TW" sz="27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19479"/>
            <a:ext cx="115544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「當角色移動到終點，且武器範圍內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無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敵人時，會對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施放備戰技」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本技能的對象是自身，效果是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數值增幅或是得到增益，不需要複雜的動畫表現。可以嘗試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2~3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簡單的動作概念。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簡潔有力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、儀式感、自身加護、給自己打氣。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跑停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】/【2.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【6.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 descr="图片包含 游戏机, 飞机&#10;&#10;描述已自动生成">
            <a:extLst>
              <a:ext uri="{FF2B5EF4-FFF2-40B4-BE49-F238E27FC236}">
                <a16:creationId xmlns:a16="http://schemas.microsoft.com/office/drawing/2014/main" id="{11A61345-F88B-6B4F-CD59-8EF4C74AC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351" y="3429000"/>
            <a:ext cx="3441998" cy="2851162"/>
          </a:xfrm>
          <a:prstGeom prst="rect">
            <a:avLst/>
          </a:prstGeom>
        </p:spPr>
      </p:pic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AEE0E873-5428-E0D8-9D75-AE3A30187F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905" y="2967689"/>
            <a:ext cx="2562627" cy="362635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1582004" y="3072862"/>
            <a:ext cx="13426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舉盾備戰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9908C5-B03E-0FEF-7011-1D5C455B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253" y="2802956"/>
            <a:ext cx="2663615" cy="37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C85C65-9D35-A96D-86A3-EFD7CC64ADAA}"/>
              </a:ext>
            </a:extLst>
          </p:cNvPr>
          <p:cNvSpPr txBox="1"/>
          <p:nvPr/>
        </p:nvSpPr>
        <p:spPr>
          <a:xfrm>
            <a:off x="4774987" y="2445595"/>
            <a:ext cx="21189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左手用力抓握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握拳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36B45A-980F-D20E-97A4-361DC97A9A6E}"/>
              </a:ext>
            </a:extLst>
          </p:cNvPr>
          <p:cNvSpPr txBox="1"/>
          <p:nvPr/>
        </p:nvSpPr>
        <p:spPr>
          <a:xfrm>
            <a:off x="7744905" y="2622781"/>
            <a:ext cx="2267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武器插地；舉劍立誓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53CD9-5BBD-E1A4-D30B-BC1324717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2362" y="1699619"/>
            <a:ext cx="2267888" cy="347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E33FC16-38B2-D493-6B40-A864E81068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26569" y="4791625"/>
            <a:ext cx="1031400" cy="1802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【7.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r>
              <a:rPr lang="en-US" altLang="zh-TW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</a:t>
            </a:r>
            <a:r>
              <a:rPr lang="zh-TW" altLang="en-US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個動畫</a:t>
            </a:r>
            <a:r>
              <a:rPr lang="en-US" altLang="zh-TW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19479"/>
            <a:ext cx="115544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「當角色移動到終點，且武器範圍內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友軍時，會對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友軍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施放支援技」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本技能的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對象是友軍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，效果是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給予數值增幅或是施加增益，不需要複雜的動畫表現。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向外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施加、儀式感、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給予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加護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跑停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】/【2.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【7.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【7.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再接回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1307563" y="2584599"/>
            <a:ext cx="18683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向前揮手施予加護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A6900C-585C-B96E-693A-459F8737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57" y="2961335"/>
            <a:ext cx="3664400" cy="2920802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B54E439-EBD0-140D-B6B9-E5A46C2C7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545" y="2961335"/>
            <a:ext cx="5353050" cy="294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D65CB44-9208-E40B-26E0-7E1D23794D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041" y="4311396"/>
            <a:ext cx="2949104" cy="206806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F47042-2C21-9835-2900-C8FDC0E93C7C}"/>
              </a:ext>
            </a:extLst>
          </p:cNvPr>
          <p:cNvSpPr txBox="1"/>
          <p:nvPr/>
        </p:nvSpPr>
        <p:spPr>
          <a:xfrm>
            <a:off x="5943600" y="2566486"/>
            <a:ext cx="506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武器向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前上方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給予友軍加護</a:t>
            </a:r>
            <a:r>
              <a:rPr lang="en-US" altLang="zh-TW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參考圖太正前像是指向對手</a:t>
            </a:r>
            <a:r>
              <a:rPr lang="en-US" altLang="zh-TW" sz="11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C9D2ACDF-2765-F3F9-3CEE-8900284E4455}"/>
                  </a:ext>
                </a:extLst>
              </p14:cNvPr>
              <p14:cNvContentPartPr/>
              <p14:nvPr/>
            </p14:nvContentPartPr>
            <p14:xfrm>
              <a:off x="9090914" y="4870731"/>
              <a:ext cx="1783800" cy="93276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C9D2ACDF-2765-F3F9-3CEE-8900284E44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81914" y="4862091"/>
                <a:ext cx="1801440" cy="95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CA60E98D-0A16-84F4-9937-59B24D84E04A}"/>
              </a:ext>
            </a:extLst>
          </p:cNvPr>
          <p:cNvGrpSpPr/>
          <p:nvPr/>
        </p:nvGrpSpPr>
        <p:grpSpPr>
          <a:xfrm>
            <a:off x="9074714" y="4897011"/>
            <a:ext cx="1810800" cy="924480"/>
            <a:chOff x="9074714" y="4897011"/>
            <a:chExt cx="1810800" cy="92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29DA1F1-B369-E0B6-C141-164C00389AA4}"/>
                    </a:ext>
                  </a:extLst>
                </p14:cNvPr>
                <p14:cNvContentPartPr/>
                <p14:nvPr/>
              </p14:nvContentPartPr>
              <p14:xfrm>
                <a:off x="9074714" y="4897011"/>
                <a:ext cx="16560" cy="44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29DA1F1-B369-E0B6-C141-164C00389AA4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066074" y="4888371"/>
                  <a:ext cx="342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263C586-E16C-4DAA-6108-3E664C3D2818}"/>
                    </a:ext>
                  </a:extLst>
                </p14:cNvPr>
                <p14:cNvContentPartPr/>
                <p14:nvPr/>
              </p14:nvContentPartPr>
              <p14:xfrm>
                <a:off x="9090914" y="4967571"/>
                <a:ext cx="1794600" cy="853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263C586-E16C-4DAA-6108-3E664C3D281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9081914" y="4958931"/>
                  <a:ext cx="1812240" cy="87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285E1AC3-1DAD-7B0B-5786-6E96F25AEAE7}"/>
                  </a:ext>
                </a:extLst>
              </p14:cNvPr>
              <p14:cNvContentPartPr/>
              <p14:nvPr/>
            </p14:nvContentPartPr>
            <p14:xfrm>
              <a:off x="10805234" y="5776491"/>
              <a:ext cx="360" cy="3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285E1AC3-1DAD-7B0B-5786-6E96F25AEAE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0796594" y="5767491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F2ED526B-5ECF-0FCB-2600-59D941CE2D0B}"/>
              </a:ext>
            </a:extLst>
          </p:cNvPr>
          <p:cNvGrpSpPr/>
          <p:nvPr/>
        </p:nvGrpSpPr>
        <p:grpSpPr>
          <a:xfrm>
            <a:off x="6315674" y="3144531"/>
            <a:ext cx="1597680" cy="1839600"/>
            <a:chOff x="6315674" y="3144531"/>
            <a:chExt cx="1597680" cy="183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ACAC06F-E19C-7E11-16EF-00BC04841679}"/>
                    </a:ext>
                  </a:extLst>
                </p14:cNvPr>
                <p14:cNvContentPartPr/>
                <p14:nvPr/>
              </p14:nvContentPartPr>
              <p14:xfrm>
                <a:off x="6315674" y="3208971"/>
                <a:ext cx="1527120" cy="17751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ACAC06F-E19C-7E11-16EF-00BC0484167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306674" y="3199971"/>
                  <a:ext cx="1544760" cy="179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159269F-2C97-12F1-F9DA-D2C0B2523EA6}"/>
                    </a:ext>
                  </a:extLst>
                </p14:cNvPr>
                <p14:cNvContentPartPr/>
                <p14:nvPr/>
              </p14:nvContentPartPr>
              <p14:xfrm>
                <a:off x="6527354" y="3288171"/>
                <a:ext cx="1324080" cy="14871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159269F-2C97-12F1-F9DA-D2C0B2523EA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518714" y="3279171"/>
                  <a:ext cx="1341720" cy="150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1483DCD5-D954-4F95-8037-A6B9215C542E}"/>
                    </a:ext>
                  </a:extLst>
                </p14:cNvPr>
                <p14:cNvContentPartPr/>
                <p14:nvPr/>
              </p14:nvContentPartPr>
              <p14:xfrm>
                <a:off x="7881674" y="3144531"/>
                <a:ext cx="31680" cy="648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1483DCD5-D954-4F95-8037-A6B9215C542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872674" y="3135531"/>
                  <a:ext cx="493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5548771-0E9F-C90D-5423-76C8A116A794}"/>
                    </a:ext>
                  </a:extLst>
                </p14:cNvPr>
                <p14:cNvContentPartPr/>
                <p14:nvPr/>
              </p14:nvContentPartPr>
              <p14:xfrm>
                <a:off x="6330074" y="4774251"/>
                <a:ext cx="100440" cy="936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5548771-0E9F-C90D-5423-76C8A116A79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321434" y="4765251"/>
                  <a:ext cx="11808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C73B8A6-2C0F-96F8-4FD3-376BE0B0FDC1}"/>
                    </a:ext>
                  </a:extLst>
                </p14:cNvPr>
                <p14:cNvContentPartPr/>
                <p14:nvPr/>
              </p14:nvContentPartPr>
              <p14:xfrm>
                <a:off x="7807154" y="3208971"/>
                <a:ext cx="73440" cy="586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C73B8A6-2C0F-96F8-4FD3-376BE0B0FDC1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798514" y="3199971"/>
                  <a:ext cx="9108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53D7D10-A585-4F0B-49C8-C956DA0751F8}"/>
                    </a:ext>
                  </a:extLst>
                </p14:cNvPr>
                <p14:cNvContentPartPr/>
                <p14:nvPr/>
              </p14:nvContentPartPr>
              <p14:xfrm>
                <a:off x="7842434" y="3191331"/>
                <a:ext cx="31320" cy="108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53D7D10-A585-4F0B-49C8-C956DA0751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833434" y="3182691"/>
                  <a:ext cx="489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64EFE62-1628-E31D-2D47-26A93871C5C5}"/>
                    </a:ext>
                  </a:extLst>
                </p14:cNvPr>
                <p14:cNvContentPartPr/>
                <p14:nvPr/>
              </p14:nvContentPartPr>
              <p14:xfrm>
                <a:off x="6321434" y="4791891"/>
                <a:ext cx="105120" cy="882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64EFE62-1628-E31D-2D47-26A93871C5C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312794" y="4782891"/>
                  <a:ext cx="122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D05EB6C6-64DB-1DBC-BE6F-DB9A047E7676}"/>
                    </a:ext>
                  </a:extLst>
                </p14:cNvPr>
                <p14:cNvContentPartPr/>
                <p14:nvPr/>
              </p14:nvContentPartPr>
              <p14:xfrm>
                <a:off x="6356354" y="4879371"/>
                <a:ext cx="37080" cy="237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D05EB6C6-64DB-1DBC-BE6F-DB9A047E767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347354" y="4870731"/>
                  <a:ext cx="54720" cy="41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15186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【8.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19479"/>
            <a:ext cx="11554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「玩家在角色待機的情況下可自由施放奧義。」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奧義的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效果很多樣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，大多可以分為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「對自身施法、對他人施法、召喚物件等」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動畫製作上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簡單的奧義以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備戰與支援的動畫為基底增加演出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來實現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更強的儀式感、更多的演出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【8.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，再接回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252175" y="2723588"/>
            <a:ext cx="64191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自身施法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數量與備戰相同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以備戰動作深化，例如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旋轉武器後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舉劍立誓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3DC19E3-3A55-02D1-89B8-C1D2A00D1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75" y="3476720"/>
            <a:ext cx="2873847" cy="256180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1C6A92-2865-20D8-45AE-1495F181B771}"/>
              </a:ext>
            </a:extLst>
          </p:cNvPr>
          <p:cNvSpPr txBox="1"/>
          <p:nvPr/>
        </p:nvSpPr>
        <p:spPr>
          <a:xfrm>
            <a:off x="3048785" y="4605167"/>
            <a:ext cx="158980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spcAft>
                <a:spcPts val="600"/>
              </a:spcAft>
            </a:pP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CCE36C5-9565-EC70-28DF-F3CB7B617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149" y="3476720"/>
            <a:ext cx="1890178" cy="2898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4518DD1-708E-CB6C-AE69-D42F8CBCFBFF}"/>
              </a:ext>
            </a:extLst>
          </p:cNvPr>
          <p:cNvSpPr txBox="1"/>
          <p:nvPr/>
        </p:nvSpPr>
        <p:spPr>
          <a:xfrm>
            <a:off x="6338098" y="2727038"/>
            <a:ext cx="64191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對他人施法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數量與支援相同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以支援動作深化，例如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旋轉武器後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指向他人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88545E0-AADC-1101-86E0-4461FE94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098" y="3490048"/>
            <a:ext cx="2858896" cy="25484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BDFD08D-62B2-0ED3-A086-D1766098FA5A}"/>
              </a:ext>
            </a:extLst>
          </p:cNvPr>
          <p:cNvSpPr txBox="1"/>
          <p:nvPr/>
        </p:nvSpPr>
        <p:spPr>
          <a:xfrm>
            <a:off x="9113895" y="4511383"/>
            <a:ext cx="158980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spcAft>
                <a:spcPts val="600"/>
              </a:spcAft>
            </a:pP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9F510C6-943D-23A0-F161-A169F90CA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9434584" y="3894992"/>
            <a:ext cx="2628521" cy="17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422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【8.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531535" y="736869"/>
            <a:ext cx="1043726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部分奧義有「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跨回合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持續詠唱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集氣」的需求，需要設計成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能循環的持續動畫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跨回合持續詠唱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集氣的奧義動畫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結構是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:【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集氣動作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循環播放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)+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施放動作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DFD08D-62B2-0ED3-A086-D1766098FA5A}"/>
              </a:ext>
            </a:extLst>
          </p:cNvPr>
          <p:cNvSpPr txBox="1"/>
          <p:nvPr/>
        </p:nvSpPr>
        <p:spPr>
          <a:xfrm>
            <a:off x="5655969" y="3228695"/>
            <a:ext cx="158980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spcAft>
                <a:spcPts val="600"/>
              </a:spcAft>
            </a:pP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701291A2-6FA1-A408-85B8-8B521D1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7" y="1718801"/>
            <a:ext cx="2899208" cy="3901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5B2719-5DF7-450E-31F0-8EA0674E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02" y="1291215"/>
            <a:ext cx="2347412" cy="426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84B54C-AF18-2B4A-C239-FCFF00B0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82" y="3298816"/>
            <a:ext cx="1518361" cy="15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74495D-6890-8B0B-C983-A49EDC333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82" y="1718801"/>
            <a:ext cx="1518361" cy="151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C6C2918-684D-06C4-C63A-76E99803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50" y="1294217"/>
            <a:ext cx="2864850" cy="214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ACC457-C2ED-8A76-64BB-FC4C76EB0510}"/>
              </a:ext>
            </a:extLst>
          </p:cNvPr>
          <p:cNvSpPr txBox="1"/>
          <p:nvPr/>
        </p:nvSpPr>
        <p:spPr>
          <a:xfrm>
            <a:off x="607927" y="5721026"/>
            <a:ext cx="641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集氣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循環時，角色的布匹與頭髮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有氣流從下往上吹拂的動態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7367767-500C-CE3B-C644-9941DD394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74" y="4924597"/>
            <a:ext cx="2039387" cy="143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FECC308-B35E-D0AA-06F7-83C9B4388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51" y="3946433"/>
            <a:ext cx="2864850" cy="16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F9D829-8B88-67E3-D2B1-C734414EE971}"/>
              </a:ext>
            </a:extLst>
          </p:cNvPr>
          <p:cNvSpPr txBox="1"/>
          <p:nvPr/>
        </p:nvSpPr>
        <p:spPr>
          <a:xfrm>
            <a:off x="6561683" y="5659612"/>
            <a:ext cx="5554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時，將本來蜷曲蓄能的姿勢伸展開來，力量向前方釋放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669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【8.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III】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531535" y="736869"/>
            <a:ext cx="1043726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警戒類型的奧義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「對離開或進入特定範圍的敵人，立即發起攻擊」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結構是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:【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預警動作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循環播放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)+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攻擊動作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用終結技動作微調，將預警動畫做成能夠循環。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DFD08D-62B2-0ED3-A086-D1766098FA5A}"/>
              </a:ext>
            </a:extLst>
          </p:cNvPr>
          <p:cNvSpPr txBox="1"/>
          <p:nvPr/>
        </p:nvSpPr>
        <p:spPr>
          <a:xfrm>
            <a:off x="5301099" y="3397972"/>
            <a:ext cx="158980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spcAft>
                <a:spcPts val="600"/>
              </a:spcAft>
            </a:pP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ACC457-C2ED-8A76-64BB-FC4C76EB0510}"/>
              </a:ext>
            </a:extLst>
          </p:cNvPr>
          <p:cNvSpPr txBox="1"/>
          <p:nvPr/>
        </p:nvSpPr>
        <p:spPr>
          <a:xfrm>
            <a:off x="1416819" y="5432899"/>
            <a:ext cx="641918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預警循環時，角色像是持續發力，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呼吸與肌肉緊繃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的表現 。</a:t>
            </a:r>
            <a:endParaRPr lang="en-US" altLang="zh-TW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F9D829-8B88-67E3-D2B1-C734414EE971}"/>
              </a:ext>
            </a:extLst>
          </p:cNvPr>
          <p:cNvSpPr txBox="1"/>
          <p:nvPr/>
        </p:nvSpPr>
        <p:spPr>
          <a:xfrm>
            <a:off x="6649602" y="5659612"/>
            <a:ext cx="6419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攻擊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時，沿用終結技攻擊動畫。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555DF9-B285-5E46-FF79-ED03E68C7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6819" y="2273469"/>
            <a:ext cx="3349309" cy="286171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8000"/>
              </a:schemeClr>
            </a:outerShdw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5E1B59-5510-FC0F-86BD-4219361A6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0871" y="2213067"/>
            <a:ext cx="4572028" cy="295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029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050D2275-A892-A83A-03D7-4DFC9A0DB8D3}"/>
              </a:ext>
            </a:extLst>
          </p:cNvPr>
          <p:cNvSpPr/>
          <p:nvPr/>
        </p:nvSpPr>
        <p:spPr>
          <a:xfrm>
            <a:off x="392724" y="1247338"/>
            <a:ext cx="2287867" cy="115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464280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動畫銜接圖二</a:t>
            </a:r>
            <a:b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22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TW" altLang="en-US" sz="2200" b="1" spc="3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操作角色時</a:t>
            </a:r>
            <a:endParaRPr lang="zh-CN" altLang="en-US" sz="2800" b="1" spc="3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2" action="ppaction://hlinksldjump"/>
            <a:extLst>
              <a:ext uri="{FF2B5EF4-FFF2-40B4-BE49-F238E27FC236}">
                <a16:creationId xmlns:a16="http://schemas.microsoft.com/office/drawing/2014/main" id="{44BCC396-9779-3350-B8B3-7D0905E4035C}"/>
              </a:ext>
            </a:extLst>
          </p:cNvPr>
          <p:cNvSpPr/>
          <p:nvPr/>
        </p:nvSpPr>
        <p:spPr>
          <a:xfrm>
            <a:off x="2771953" y="4001221"/>
            <a:ext cx="1427826" cy="5307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呼吸循環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hlinkClick r:id="rId3" action="ppaction://hlinksldjump"/>
            <a:extLst>
              <a:ext uri="{FF2B5EF4-FFF2-40B4-BE49-F238E27FC236}">
                <a16:creationId xmlns:a16="http://schemas.microsoft.com/office/drawing/2014/main" id="{6D37220D-D764-24A7-B121-73805039D0F0}"/>
              </a:ext>
            </a:extLst>
          </p:cNvPr>
          <p:cNvSpPr/>
          <p:nvPr/>
        </p:nvSpPr>
        <p:spPr>
          <a:xfrm>
            <a:off x="4533900" y="2358076"/>
            <a:ext cx="1684001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面擊、背擊、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側擊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hlinkClick r:id="rId4" action="ppaction://hlinksldjump"/>
            <a:extLst>
              <a:ext uri="{FF2B5EF4-FFF2-40B4-BE49-F238E27FC236}">
                <a16:creationId xmlns:a16="http://schemas.microsoft.com/office/drawing/2014/main" id="{BFB90697-B3E2-E9EB-5616-AE4BADA09E32}"/>
              </a:ext>
            </a:extLst>
          </p:cNvPr>
          <p:cNvSpPr/>
          <p:nvPr/>
        </p:nvSpPr>
        <p:spPr>
          <a:xfrm>
            <a:off x="5895264" y="1089791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正面倒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背面倒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ED4468-EE6C-3E51-035A-0D0AC01B69FF}"/>
              </a:ext>
            </a:extLst>
          </p:cNvPr>
          <p:cNvSpPr/>
          <p:nvPr/>
        </p:nvSpPr>
        <p:spPr>
          <a:xfrm>
            <a:off x="7930749" y="2223794"/>
            <a:ext cx="1659963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暈眩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昏厥萎靡 </a:t>
            </a:r>
            <a:endParaRPr lang="en-US" altLang="zh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A678C5-E51D-83B3-004D-9B2076EAE668}"/>
              </a:ext>
            </a:extLst>
          </p:cNvPr>
          <p:cNvSpPr/>
          <p:nvPr/>
        </p:nvSpPr>
        <p:spPr>
          <a:xfrm>
            <a:off x="8016847" y="471194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警戒狀態</a:t>
            </a: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預備攻擊姿勢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7E394090-77FA-20F7-DBCB-B233AAF360F6}"/>
              </a:ext>
            </a:extLst>
          </p:cNvPr>
          <p:cNvCxnSpPr>
            <a:cxnSpLocks/>
          </p:cNvCxnSpPr>
          <p:nvPr/>
        </p:nvCxnSpPr>
        <p:spPr>
          <a:xfrm flipV="1">
            <a:off x="4199779" y="3086818"/>
            <a:ext cx="536344" cy="10478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肘形 153">
            <a:extLst>
              <a:ext uri="{FF2B5EF4-FFF2-40B4-BE49-F238E27FC236}">
                <a16:creationId xmlns:a16="http://schemas.microsoft.com/office/drawing/2014/main" id="{B0F46F86-0EAD-F635-4D0D-5BF1988C4065}"/>
              </a:ext>
            </a:extLst>
          </p:cNvPr>
          <p:cNvCxnSpPr>
            <a:cxnSpLocks/>
          </p:cNvCxnSpPr>
          <p:nvPr/>
        </p:nvCxnSpPr>
        <p:spPr>
          <a:xfrm rot="5400000" flipH="1">
            <a:off x="5847432" y="2368267"/>
            <a:ext cx="899941" cy="5244894"/>
          </a:xfrm>
          <a:prstGeom prst="bentConnector3">
            <a:avLst>
              <a:gd name="adj1" fmla="val -627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5AEBBD76-EDD4-8CB7-38A5-7CE470202EBC}"/>
              </a:ext>
            </a:extLst>
          </p:cNvPr>
          <p:cNvSpPr/>
          <p:nvPr/>
        </p:nvSpPr>
        <p:spPr>
          <a:xfrm>
            <a:off x="1002762" y="5417241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休閒待機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久未動作觸發休閒動作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8" name="连接符: 肘形 157">
            <a:extLst>
              <a:ext uri="{FF2B5EF4-FFF2-40B4-BE49-F238E27FC236}">
                <a16:creationId xmlns:a16="http://schemas.microsoft.com/office/drawing/2014/main" id="{A5337DA0-C1C3-B9AE-EA11-39F93C0A82D3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1793311" y="4266588"/>
            <a:ext cx="978642" cy="11653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>
            <a:extLst>
              <a:ext uri="{FF2B5EF4-FFF2-40B4-BE49-F238E27FC236}">
                <a16:creationId xmlns:a16="http://schemas.microsoft.com/office/drawing/2014/main" id="{FB1366E9-E7E9-CE15-430F-E6BE0C3871EB}"/>
              </a:ext>
            </a:extLst>
          </p:cNvPr>
          <p:cNvSpPr/>
          <p:nvPr/>
        </p:nvSpPr>
        <p:spPr>
          <a:xfrm>
            <a:off x="510397" y="1487894"/>
            <a:ext cx="513183" cy="559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E2701D13-CE56-88EA-29D1-5CA33A2BACC9}"/>
              </a:ext>
            </a:extLst>
          </p:cNvPr>
          <p:cNvSpPr/>
          <p:nvPr/>
        </p:nvSpPr>
        <p:spPr>
          <a:xfrm>
            <a:off x="510397" y="1764702"/>
            <a:ext cx="513183" cy="55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D01E4AD-036E-FA1A-A9B4-32EF5C83A660}"/>
              </a:ext>
            </a:extLst>
          </p:cNvPr>
          <p:cNvSpPr/>
          <p:nvPr/>
        </p:nvSpPr>
        <p:spPr>
          <a:xfrm>
            <a:off x="510396" y="2046711"/>
            <a:ext cx="513183" cy="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124DDA2-70EA-FBB4-F2A9-3EDDABAC5A7C}"/>
              </a:ext>
            </a:extLst>
          </p:cNvPr>
          <p:cNvSpPr txBox="1"/>
          <p:nvPr/>
        </p:nvSpPr>
        <p:spPr>
          <a:xfrm>
            <a:off x="1023579" y="1368351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若觸發前格必然觸發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D582D72-9AB5-152A-F9F3-FFBA22BBDCCF}"/>
              </a:ext>
            </a:extLst>
          </p:cNvPr>
          <p:cNvSpPr txBox="1"/>
          <p:nvPr/>
        </p:nvSpPr>
        <p:spPr>
          <a:xfrm>
            <a:off x="1019743" y="16507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經常觸發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3D3451E7-E96B-F5F0-7BE3-722BA0345EBD}"/>
              </a:ext>
            </a:extLst>
          </p:cNvPr>
          <p:cNvSpPr txBox="1"/>
          <p:nvPr/>
        </p:nvSpPr>
        <p:spPr>
          <a:xfrm>
            <a:off x="1012448" y="193130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未進行移動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DCEFE02-3988-61E4-72E6-6830601D8573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3938954" y="2718053"/>
            <a:ext cx="594946" cy="1283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418DB47-23BB-5546-FC0D-0C8E075645B6}"/>
              </a:ext>
            </a:extLst>
          </p:cNvPr>
          <p:cNvSpPr/>
          <p:nvPr/>
        </p:nvSpPr>
        <p:spPr>
          <a:xfrm>
            <a:off x="785448" y="2948847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開戰動畫</a:t>
            </a:r>
            <a:endParaRPr lang="en-US" altLang="zh-TW" sz="16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戰鬥開始時角色的表演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34CCA1-E259-5976-E2C6-DE1792E4248C}"/>
              </a:ext>
            </a:extLst>
          </p:cNvPr>
          <p:cNvSpPr/>
          <p:nvPr/>
        </p:nvSpPr>
        <p:spPr>
          <a:xfrm>
            <a:off x="4736123" y="4697288"/>
            <a:ext cx="1752600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追擊</a:t>
            </a:r>
            <a:endParaRPr lang="en-US" altLang="zh-TW" sz="16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沿用支援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76B73521-E6D2-0716-2CD2-4008B845FD09}"/>
              </a:ext>
            </a:extLst>
          </p:cNvPr>
          <p:cNvCxnSpPr>
            <a:stCxn id="3" idx="3"/>
            <a:endCxn id="4" idx="0"/>
          </p:cNvCxnSpPr>
          <p:nvPr/>
        </p:nvCxnSpPr>
        <p:spPr>
          <a:xfrm>
            <a:off x="2554639" y="3214214"/>
            <a:ext cx="931227" cy="78700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892E744-5544-7C49-C488-C4FA262785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89576" y="4227969"/>
            <a:ext cx="1269739" cy="1108804"/>
          </a:xfrm>
          <a:prstGeom prst="bentConnector3">
            <a:avLst>
              <a:gd name="adj1" fmla="val 10054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FED9F031-B7F9-1DB6-6A43-17ACCD2760B1}"/>
              </a:ext>
            </a:extLst>
          </p:cNvPr>
          <p:cNvCxnSpPr>
            <a:cxnSpLocks/>
          </p:cNvCxnSpPr>
          <p:nvPr/>
        </p:nvCxnSpPr>
        <p:spPr>
          <a:xfrm flipV="1">
            <a:off x="6217901" y="1818111"/>
            <a:ext cx="391276" cy="6355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0D8AC58-5D05-DAEE-0D72-432CEAC31C06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217901" y="2711873"/>
            <a:ext cx="1712848" cy="6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AD7007E7-55FB-CC4B-0106-F9D3998D66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21371" y="3035771"/>
            <a:ext cx="649910" cy="7344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63B6455A-AABD-5FAA-C5A2-79DFAC24995A}"/>
              </a:ext>
            </a:extLst>
          </p:cNvPr>
          <p:cNvSpPr/>
          <p:nvPr/>
        </p:nvSpPr>
        <p:spPr>
          <a:xfrm>
            <a:off x="6413539" y="365003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反擊</a:t>
            </a:r>
            <a:endParaRPr lang="en-US" altLang="zh-TW" sz="16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沿用終結技動畫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B906A5EE-4086-9A99-DE9D-F6D2C08413D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408688" y="533108"/>
            <a:ext cx="1777427" cy="5158797"/>
          </a:xfrm>
          <a:prstGeom prst="bentConnector3">
            <a:avLst>
              <a:gd name="adj1" fmla="val -8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E35E907-F091-F72C-2DC7-0DA54240C40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211300" y="4415268"/>
            <a:ext cx="1401123" cy="282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FD286EB8-675F-E7E7-BA29-3388F8FC58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90987" y="4257794"/>
            <a:ext cx="221376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B5602B2F-2189-D7AC-DF61-6B4865354C69}"/>
              </a:ext>
            </a:extLst>
          </p:cNvPr>
          <p:cNvCxnSpPr>
            <a:cxnSpLocks/>
          </p:cNvCxnSpPr>
          <p:nvPr/>
        </p:nvCxnSpPr>
        <p:spPr>
          <a:xfrm rot="10800000">
            <a:off x="3934789" y="4531954"/>
            <a:ext cx="797565" cy="53211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8630488D-FDFC-2C1B-0E46-30B375B3735A}"/>
              </a:ext>
            </a:extLst>
          </p:cNvPr>
          <p:cNvSpPr/>
          <p:nvPr/>
        </p:nvSpPr>
        <p:spPr>
          <a:xfrm>
            <a:off x="9483143" y="471194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警戒攻擊</a:t>
            </a:r>
            <a:endParaRPr lang="en-US" altLang="zh-TW" sz="16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施放增益友軍技能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36F24601-ABAC-2C37-7603-CDCD0AC8B32B}"/>
              </a:ext>
            </a:extLst>
          </p:cNvPr>
          <p:cNvCxnSpPr>
            <a:stCxn id="67" idx="2"/>
            <a:endCxn id="4" idx="2"/>
          </p:cNvCxnSpPr>
          <p:nvPr/>
        </p:nvCxnSpPr>
        <p:spPr>
          <a:xfrm rot="5400000" flipH="1">
            <a:off x="6391490" y="1626330"/>
            <a:ext cx="899941" cy="6711190"/>
          </a:xfrm>
          <a:prstGeom prst="bentConnector3">
            <a:avLst>
              <a:gd name="adj1" fmla="val -722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hlinkClick r:id="rId3" action="ppaction://hlinksldjump"/>
            <a:extLst>
              <a:ext uri="{FF2B5EF4-FFF2-40B4-BE49-F238E27FC236}">
                <a16:creationId xmlns:a16="http://schemas.microsoft.com/office/drawing/2014/main" id="{C321D986-A366-C57A-C648-E56A11FB6799}"/>
              </a:ext>
            </a:extLst>
          </p:cNvPr>
          <p:cNvSpPr/>
          <p:nvPr/>
        </p:nvSpPr>
        <p:spPr>
          <a:xfrm>
            <a:off x="3986743" y="1557138"/>
            <a:ext cx="1684001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受擊退</a:t>
            </a:r>
            <a:endParaRPr lang="en-US" altLang="zh-TW" sz="16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001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【0.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開戰動畫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待定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!)】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開戰動畫的時機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「戰前放置角色完成後，點選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開戰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後角色會進行的表演」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俐落、傲氣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本動作必須流暢銜接到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【0.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16648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48E68F4A-0403-13B1-CACB-EB6EA987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310" y="2239050"/>
            <a:ext cx="2942683" cy="35763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【9.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r>
              <a:rPr lang="en-US" altLang="zh-TW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</a:t>
            </a:r>
            <a:r>
              <a:rPr lang="zh-TW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個動畫</a:t>
            </a:r>
            <a:r>
              <a:rPr lang="en-US" altLang="zh-TW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「角色受到傷害時」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的動畫，時長短而有力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短促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、辨識度高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必須流暢銜接到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【9.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再銜接回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【10.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】/【12.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暈眩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參考圖的動態可能過大，需要斟酌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182229-5AB4-FF7A-7F45-092E834D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741" y="2417045"/>
            <a:ext cx="2795322" cy="29550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077ADE-37FC-F335-1103-8EC2C6F75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8" y="2417045"/>
            <a:ext cx="2423735" cy="33512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0E747A-E8F2-E32F-BB4F-73752D29A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46254" y="2626909"/>
            <a:ext cx="3351230" cy="280058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8B5C62E-CC4F-BF25-C971-394C563CEE21}"/>
              </a:ext>
            </a:extLst>
          </p:cNvPr>
          <p:cNvSpPr txBox="1"/>
          <p:nvPr/>
        </p:nvSpPr>
        <p:spPr>
          <a:xfrm>
            <a:off x="1344383" y="5932060"/>
            <a:ext cx="6419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正面受擊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身體向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彎曲</a:t>
            </a:r>
            <a:endParaRPr lang="en-US" altLang="zh-TW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5AEF5E-A89C-E417-F799-6A4F33C1C647}"/>
              </a:ext>
            </a:extLst>
          </p:cNvPr>
          <p:cNvSpPr txBox="1"/>
          <p:nvPr/>
        </p:nvSpPr>
        <p:spPr>
          <a:xfrm>
            <a:off x="8038261" y="5926322"/>
            <a:ext cx="3033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背面受擊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身體向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後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彎曲</a:t>
            </a:r>
            <a:endParaRPr lang="en-US" altLang="zh-TW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508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本專案整體動畫風格概述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12002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強化關鍵幀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停留時間長、高誇張度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、強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風格化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非寫實、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帥酷感</a:t>
            </a:r>
            <a:endParaRPr lang="en-US" altLang="zh-TW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參考影片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pic>
        <p:nvPicPr>
          <p:cNvPr id="3" name="旋轉下刺">
            <a:hlinkClick r:id="" action="ppaction://media"/>
            <a:extLst>
              <a:ext uri="{FF2B5EF4-FFF2-40B4-BE49-F238E27FC236}">
                <a16:creationId xmlns:a16="http://schemas.microsoft.com/office/drawing/2014/main" id="{C2EF7E29-A3C4-C18B-DA01-62E764EB9A6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7247766" y="-24408"/>
            <a:ext cx="4944234" cy="3955386"/>
          </a:xfrm>
          <a:prstGeom prst="rect">
            <a:avLst/>
          </a:prstGeom>
        </p:spPr>
      </p:pic>
      <p:pic>
        <p:nvPicPr>
          <p:cNvPr id="7" name="Q4-142Ixkw8G150q">
            <a:hlinkClick r:id="" action="ppaction://media"/>
            <a:extLst>
              <a:ext uri="{FF2B5EF4-FFF2-40B4-BE49-F238E27FC236}">
                <a16:creationId xmlns:a16="http://schemas.microsoft.com/office/drawing/2014/main" id="{36F14D15-9047-B554-E878-DE7AECA1523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147613" y="4020531"/>
            <a:ext cx="5044387" cy="2837468"/>
          </a:xfrm>
          <a:prstGeom prst="rect">
            <a:avLst/>
          </a:prstGeom>
        </p:spPr>
      </p:pic>
      <p:pic>
        <p:nvPicPr>
          <p:cNvPr id="8" name="iwJkjbmcNi-xKBxn">
            <a:hlinkClick r:id="" action="ppaction://media"/>
            <a:extLst>
              <a:ext uri="{FF2B5EF4-FFF2-40B4-BE49-F238E27FC236}">
                <a16:creationId xmlns:a16="http://schemas.microsoft.com/office/drawing/2014/main" id="{12D2F9A2-317D-5492-D1BC-F18177A1815D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715627" y="3829298"/>
            <a:ext cx="5384358" cy="3028701"/>
          </a:xfrm>
          <a:prstGeom prst="rect">
            <a:avLst/>
          </a:prstGeom>
        </p:spPr>
      </p:pic>
      <p:pic>
        <p:nvPicPr>
          <p:cNvPr id="5" name="獨臂重劍">
            <a:hlinkClick r:id="" action="ppaction://media"/>
            <a:extLst>
              <a:ext uri="{FF2B5EF4-FFF2-40B4-BE49-F238E27FC236}">
                <a16:creationId xmlns:a16="http://schemas.microsoft.com/office/drawing/2014/main" id="{1D4555F2-97B2-836F-7F5B-A1F85A960AD1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739666" y="1512395"/>
            <a:ext cx="4356591" cy="2450582"/>
          </a:xfrm>
          <a:prstGeom prst="rect">
            <a:avLst/>
          </a:prstGeom>
        </p:spPr>
      </p:pic>
      <p:pic>
        <p:nvPicPr>
          <p:cNvPr id="4" name="旋轉突刺">
            <a:hlinkClick r:id="" action="ppaction://media"/>
            <a:extLst>
              <a:ext uri="{FF2B5EF4-FFF2-40B4-BE49-F238E27FC236}">
                <a16:creationId xmlns:a16="http://schemas.microsoft.com/office/drawing/2014/main" id="{4F0CBBA1-CE79-DD01-CE85-483CE4F5AA53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40220" y="1512395"/>
            <a:ext cx="2566987" cy="213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65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59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567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8042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8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【10.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r>
              <a:rPr lang="en-US" altLang="zh-TW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</a:t>
            </a:r>
            <a:r>
              <a:rPr lang="zh-TW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個動畫</a:t>
            </a:r>
            <a:r>
              <a:rPr lang="en-US" altLang="zh-TW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「角色血量歸零時」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的動畫，接在受擊之後播放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悲壯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、辨識度高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【9.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必須流暢銜接到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【10.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B5C62E-CC4F-BF25-C971-394C563CEE21}"/>
              </a:ext>
            </a:extLst>
          </p:cNvPr>
          <p:cNvSpPr txBox="1"/>
          <p:nvPr/>
        </p:nvSpPr>
        <p:spPr>
          <a:xfrm>
            <a:off x="2558072" y="6020937"/>
            <a:ext cx="7947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受致命傷    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跪姿以武器撐地、顫抖搖晃  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徹底力竭後倒地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正面與反面各一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32BBD-7EB7-E04B-7B42-8D88F1628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466" y="2516353"/>
            <a:ext cx="2557216" cy="340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44A722-DAA1-8591-58A6-107FBB8E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22" y="993822"/>
            <a:ext cx="3425876" cy="256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52EACC-5EF9-111D-83F1-73A6ED9FD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22" y="3563229"/>
            <a:ext cx="3516923" cy="234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B6402C1-BF06-5C68-BB0A-61300E13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9" y="2516353"/>
            <a:ext cx="2680586" cy="329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45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【10-1.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II-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主角死亡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主角專用死亡動畫的時機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「我方全體角色死亡時」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的動畫，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若主角早已死亡，就從地面軀體開始播放動畫；若剛剛死亡就銜接受擊動畫撥放。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神聖感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心臟飛離後轉為軀殼的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哀傷感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【9.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】/【10.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必須流暢銜接到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【10-1.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主角死亡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B5C62E-CC4F-BF25-C971-394C563CEE21}"/>
              </a:ext>
            </a:extLst>
          </p:cNvPr>
          <p:cNvSpPr txBox="1"/>
          <p:nvPr/>
        </p:nvSpPr>
        <p:spPr>
          <a:xfrm>
            <a:off x="95519" y="6020937"/>
            <a:ext cx="12096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正側面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死亡倒地姿勢     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身體緩緩上浮，心臟慢慢飄離軀體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心臟突加速，沖出畫面 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身體氣力被抽空、浮力同時消失落地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E52EACC-5EF9-111D-83F1-73A6ED9FD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9" y="3307474"/>
            <a:ext cx="2277403" cy="15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E48DAF-CFC5-E12A-C9B5-F87E508D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58" y="2218928"/>
            <a:ext cx="5483469" cy="361021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68BCD0A-30A9-EDCE-AC5C-4F286390B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812" y="2543158"/>
            <a:ext cx="2961749" cy="296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6947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【11.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休閒待機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19479"/>
            <a:ext cx="115544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休閒待機的時機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「角色在未被操作也未受到傷害的狀態下，經過一段時間後自動播放」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目的是為了讓人物看起來更加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生動鮮活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，其中的伸展動態完成後，需要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在休閒待機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停駐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2~3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，再接回待機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與待機狀態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差異化、靜態轉動態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休閒待機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，再接回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615461" y="6126955"/>
            <a:ext cx="1006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右手持握武器頭部朝下放置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插入地面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中，身體動態變得鬆弛     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接著，左手做一些伸展或是撥髮之類的休閒動作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A687632-1D9A-60FF-C46E-3AD1CFFAA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946257" y="2209733"/>
            <a:ext cx="2382019" cy="3828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F77A78-7E5D-56E2-7A72-D86493D70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070" y="2215964"/>
            <a:ext cx="2382019" cy="3822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7246CF0-ED3D-9D4A-FDA8-91FFECD98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041691" y="2209733"/>
            <a:ext cx="2748351" cy="32766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388710-EC0C-3433-59E1-94004B2A1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1481" y="2209733"/>
            <a:ext cx="2924939" cy="31779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14272ED6-2C8B-6760-3B64-68318017395E}"/>
                  </a:ext>
                </a:extLst>
              </p14:cNvPr>
              <p14:cNvContentPartPr/>
              <p14:nvPr/>
            </p14:nvContentPartPr>
            <p14:xfrm rot="19142689">
              <a:off x="10476669" y="2344000"/>
              <a:ext cx="666000" cy="271008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14272ED6-2C8B-6760-3B64-68318017395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9142689">
                <a:off x="10467669" y="2335000"/>
                <a:ext cx="683640" cy="27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73F2DF5-337D-8910-35F3-F3F96F3D2D17}"/>
                  </a:ext>
                </a:extLst>
              </p14:cNvPr>
              <p14:cNvContentPartPr/>
              <p14:nvPr/>
            </p14:nvContentPartPr>
            <p14:xfrm rot="19142689">
              <a:off x="11241223" y="3918897"/>
              <a:ext cx="151920" cy="26280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73F2DF5-337D-8910-35F3-F3F96F3D2D1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 rot="19142689">
                <a:off x="11232223" y="3909897"/>
                <a:ext cx="169560" cy="28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767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【12.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暈眩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19479"/>
            <a:ext cx="1155449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暈眩的時機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「角色被數度背刺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失衡值過高時會暈眩」，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動畫表現上需要跟待機差異明顯、高辨識度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委靡軟爛、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緩慢搖晃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 9.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暈眩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3584808" y="5778190"/>
            <a:ext cx="925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身體前傾低頭，頭部與肩部</a:t>
            </a:r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緩慢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搖晃、畫圈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DCB7E-505A-5AB1-E55B-BB4B2F0C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86" y="2545296"/>
            <a:ext cx="2274752" cy="30743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8F9A15-2C45-F147-B04C-992E2064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20" y="2193579"/>
            <a:ext cx="2619915" cy="33482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48A147-AE35-81DC-EE33-C12FFCEF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817" y="2193579"/>
            <a:ext cx="2507036" cy="3427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F02E1243-F2FC-55A7-CF62-5714B6FCD362}"/>
                  </a:ext>
                </a:extLst>
              </p14:cNvPr>
              <p14:cNvContentPartPr/>
              <p14:nvPr/>
            </p14:nvContentPartPr>
            <p14:xfrm>
              <a:off x="2578002" y="3005571"/>
              <a:ext cx="685800" cy="9817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F02E1243-F2FC-55A7-CF62-5714B6FCD3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9002" y="2996571"/>
                <a:ext cx="703440" cy="9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375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050D2275-A892-A83A-03D7-4DFC9A0DB8D3}"/>
              </a:ext>
            </a:extLst>
          </p:cNvPr>
          <p:cNvSpPr/>
          <p:nvPr/>
        </p:nvSpPr>
        <p:spPr>
          <a:xfrm>
            <a:off x="392724" y="1247338"/>
            <a:ext cx="2287867" cy="115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464280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動畫銜接圖一</a:t>
            </a:r>
            <a:b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2200" b="1" spc="3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操作角色行動時</a:t>
            </a:r>
            <a:endParaRPr lang="zh-CN" altLang="en-US" sz="2800" b="1" spc="3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2" action="ppaction://hlinksldjump"/>
            <a:extLst>
              <a:ext uri="{FF2B5EF4-FFF2-40B4-BE49-F238E27FC236}">
                <a16:creationId xmlns:a16="http://schemas.microsoft.com/office/drawing/2014/main" id="{44BCC396-9779-3350-B8B3-7D0905E4035C}"/>
              </a:ext>
            </a:extLst>
          </p:cNvPr>
          <p:cNvSpPr/>
          <p:nvPr/>
        </p:nvSpPr>
        <p:spPr>
          <a:xfrm>
            <a:off x="2379229" y="4045182"/>
            <a:ext cx="1427826" cy="5307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呼吸循環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hlinkClick r:id="rId3" action="ppaction://hlinksldjump"/>
            <a:extLst>
              <a:ext uri="{FF2B5EF4-FFF2-40B4-BE49-F238E27FC236}">
                <a16:creationId xmlns:a16="http://schemas.microsoft.com/office/drawing/2014/main" id="{6D37220D-D764-24A7-B121-73805039D0F0}"/>
              </a:ext>
            </a:extLst>
          </p:cNvPr>
          <p:cNvSpPr/>
          <p:nvPr/>
        </p:nvSpPr>
        <p:spPr>
          <a:xfrm>
            <a:off x="4141176" y="2402037"/>
            <a:ext cx="1684001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預備啟動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積蓄力量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hlinkClick r:id="rId4" action="ppaction://hlinksldjump"/>
            <a:extLst>
              <a:ext uri="{FF2B5EF4-FFF2-40B4-BE49-F238E27FC236}">
                <a16:creationId xmlns:a16="http://schemas.microsoft.com/office/drawing/2014/main" id="{BFB90697-B3E2-E9EB-5616-AE4BADA09E32}"/>
              </a:ext>
            </a:extLst>
          </p:cNvPr>
          <p:cNvSpPr/>
          <p:nvPr/>
        </p:nvSpPr>
        <p:spPr>
          <a:xfrm>
            <a:off x="5502540" y="113375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走跑循環動畫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ED4468-EE6C-3E51-035A-0D0AC01B69FF}"/>
              </a:ext>
            </a:extLst>
          </p:cNvPr>
          <p:cNvSpPr/>
          <p:nvPr/>
        </p:nvSpPr>
        <p:spPr>
          <a:xfrm>
            <a:off x="8890546" y="1010397"/>
            <a:ext cx="1427826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移動中接觸敵方單位時將其推開一格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CC448C-C329-4314-8520-BAF53E9F2808}"/>
              </a:ext>
            </a:extLst>
          </p:cNvPr>
          <p:cNvSpPr/>
          <p:nvPr/>
        </p:nvSpPr>
        <p:spPr>
          <a:xfrm>
            <a:off x="10221182" y="2139654"/>
            <a:ext cx="1578094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移動到終點時對範圍內敵人進行攻擊</a:t>
            </a:r>
            <a:b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攻擊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後搖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6498A5-C24F-8FA7-EA8B-AEF547728F26}"/>
              </a:ext>
            </a:extLst>
          </p:cNvPr>
          <p:cNvSpPr/>
          <p:nvPr/>
        </p:nvSpPr>
        <p:spPr>
          <a:xfrm>
            <a:off x="6910210" y="3266967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施放強化自身技能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A678C5-E51D-83B3-004D-9B2076EAE668}"/>
              </a:ext>
            </a:extLst>
          </p:cNvPr>
          <p:cNvSpPr/>
          <p:nvPr/>
        </p:nvSpPr>
        <p:spPr>
          <a:xfrm>
            <a:off x="7624123" y="4755903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施放增益友軍技能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7E394090-77FA-20F7-DBCB-B233AAF360F6}"/>
              </a:ext>
            </a:extLst>
          </p:cNvPr>
          <p:cNvCxnSpPr>
            <a:cxnSpLocks/>
          </p:cNvCxnSpPr>
          <p:nvPr/>
        </p:nvCxnSpPr>
        <p:spPr>
          <a:xfrm flipV="1">
            <a:off x="3807055" y="3130779"/>
            <a:ext cx="536344" cy="1047882"/>
          </a:xfrm>
          <a:prstGeom prst="bentConnector2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98DF75B0-BF4C-1147-2B9A-9958FDF808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26259" y="1736275"/>
            <a:ext cx="482582" cy="298356"/>
          </a:xfrm>
          <a:prstGeom prst="bentConnector3">
            <a:avLst>
              <a:gd name="adj1" fmla="val -1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6564408B-0F91-0B56-F7EF-12A63D2830F8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5825177" y="1853705"/>
            <a:ext cx="391276" cy="9083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69E7FB81-EA3F-C68C-E2C3-EDF0DFDE7AB0}"/>
              </a:ext>
            </a:extLst>
          </p:cNvPr>
          <p:cNvCxnSpPr>
            <a:cxnSpLocks/>
          </p:cNvCxnSpPr>
          <p:nvPr/>
        </p:nvCxnSpPr>
        <p:spPr>
          <a:xfrm>
            <a:off x="5833100" y="2890643"/>
            <a:ext cx="1799815" cy="367532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2299B5C9-0704-7ABB-BCC5-2ACA59A82EA9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5638355" y="3130112"/>
            <a:ext cx="2000068" cy="19714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286F9B6A-D2B8-3A9D-E53F-00EEECEECB42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16200000" flipH="1">
            <a:off x="7596588" y="4014454"/>
            <a:ext cx="768983" cy="7139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BB9AC7F0-C412-A098-BEB1-C878B3527131}"/>
              </a:ext>
            </a:extLst>
          </p:cNvPr>
          <p:cNvCxnSpPr>
            <a:stCxn id="9" idx="0"/>
            <a:endCxn id="17" idx="3"/>
          </p:cNvCxnSpPr>
          <p:nvPr/>
        </p:nvCxnSpPr>
        <p:spPr>
          <a:xfrm rot="16200000" flipH="1">
            <a:off x="8278378" y="-893164"/>
            <a:ext cx="225696" cy="6816099"/>
          </a:xfrm>
          <a:prstGeom prst="bentConnector4">
            <a:avLst>
              <a:gd name="adj1" fmla="val -893876"/>
              <a:gd name="adj2" fmla="val 10335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70F54F87-9F8B-A692-8B39-CAC6F0D84A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9714" y="2157996"/>
            <a:ext cx="1390158" cy="810203"/>
          </a:xfrm>
          <a:prstGeom prst="bentConnector3">
            <a:avLst>
              <a:gd name="adj1" fmla="val 53162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B66ED5D0-3C67-4F1C-BCE3-E26FD735CC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42843" y="2655735"/>
            <a:ext cx="2902197" cy="1298142"/>
          </a:xfrm>
          <a:prstGeom prst="bentConnector3">
            <a:avLst>
              <a:gd name="adj1" fmla="val 209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D2401CB0-BC4C-1776-9D8C-00220CF3BDC4}"/>
              </a:ext>
            </a:extLst>
          </p:cNvPr>
          <p:cNvSpPr/>
          <p:nvPr/>
        </p:nvSpPr>
        <p:spPr>
          <a:xfrm>
            <a:off x="7001698" y="1133749"/>
            <a:ext cx="1262433" cy="7254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移動中止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跑停動畫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5920A302-8C73-5792-1EB6-B9F2D7F1550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257527" y="-599742"/>
            <a:ext cx="123355" cy="3361630"/>
          </a:xfrm>
          <a:prstGeom prst="bentConnector3">
            <a:avLst>
              <a:gd name="adj1" fmla="val -277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FB204881-BA51-3F31-B13A-95895FAF41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29548" y="-617533"/>
            <a:ext cx="123355" cy="3361630"/>
          </a:xfrm>
          <a:prstGeom prst="bentConnector3">
            <a:avLst>
              <a:gd name="adj1" fmla="val 28531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1CA90B4D-9EBA-57C6-8AC8-E992F9641C7F}"/>
              </a:ext>
            </a:extLst>
          </p:cNvPr>
          <p:cNvCxnSpPr>
            <a:stCxn id="17" idx="2"/>
            <a:endCxn id="19" idx="3"/>
          </p:cNvCxnSpPr>
          <p:nvPr/>
        </p:nvCxnSpPr>
        <p:spPr>
          <a:xfrm rot="5400000">
            <a:off x="9031055" y="3136706"/>
            <a:ext cx="2000068" cy="19582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肘形 148">
            <a:extLst>
              <a:ext uri="{FF2B5EF4-FFF2-40B4-BE49-F238E27FC236}">
                <a16:creationId xmlns:a16="http://schemas.microsoft.com/office/drawing/2014/main" id="{810609B1-16EF-93C0-C534-4FAB0505EF07}"/>
              </a:ext>
            </a:extLst>
          </p:cNvPr>
          <p:cNvCxnSpPr>
            <a:endCxn id="4" idx="2"/>
          </p:cNvCxnSpPr>
          <p:nvPr/>
        </p:nvCxnSpPr>
        <p:spPr>
          <a:xfrm rot="10800000" flipV="1">
            <a:off x="3093142" y="3115811"/>
            <a:ext cx="8336858" cy="1460104"/>
          </a:xfrm>
          <a:prstGeom prst="bentConnector4">
            <a:avLst>
              <a:gd name="adj1" fmla="val -169"/>
              <a:gd name="adj2" fmla="val 236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肘形 153">
            <a:extLst>
              <a:ext uri="{FF2B5EF4-FFF2-40B4-BE49-F238E27FC236}">
                <a16:creationId xmlns:a16="http://schemas.microsoft.com/office/drawing/2014/main" id="{B0F46F86-0EAD-F635-4D0D-5BF1988C4065}"/>
              </a:ext>
            </a:extLst>
          </p:cNvPr>
          <p:cNvCxnSpPr>
            <a:cxnSpLocks/>
          </p:cNvCxnSpPr>
          <p:nvPr/>
        </p:nvCxnSpPr>
        <p:spPr>
          <a:xfrm rot="5400000" flipH="1">
            <a:off x="5454708" y="2412228"/>
            <a:ext cx="899941" cy="5244894"/>
          </a:xfrm>
          <a:prstGeom prst="bentConnector3">
            <a:avLst>
              <a:gd name="adj1" fmla="val -62727"/>
            </a:avLst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5AEBBD76-EDD4-8CB7-38A5-7CE470202EBC}"/>
              </a:ext>
            </a:extLst>
          </p:cNvPr>
          <p:cNvSpPr/>
          <p:nvPr/>
        </p:nvSpPr>
        <p:spPr>
          <a:xfrm>
            <a:off x="610038" y="4953913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施放動作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視內容而定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8" name="连接符: 肘形 157">
            <a:extLst>
              <a:ext uri="{FF2B5EF4-FFF2-40B4-BE49-F238E27FC236}">
                <a16:creationId xmlns:a16="http://schemas.microsoft.com/office/drawing/2014/main" id="{A5337DA0-C1C3-B9AE-EA11-39F93C0A82D3}"/>
              </a:ext>
            </a:extLst>
          </p:cNvPr>
          <p:cNvCxnSpPr>
            <a:cxnSpLocks/>
            <a:stCxn id="4" idx="1"/>
            <a:endCxn id="156" idx="0"/>
          </p:cNvCxnSpPr>
          <p:nvPr/>
        </p:nvCxnSpPr>
        <p:spPr>
          <a:xfrm rot="10800000" flipV="1">
            <a:off x="1494635" y="4310549"/>
            <a:ext cx="884595" cy="6433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>
            <a:extLst>
              <a:ext uri="{FF2B5EF4-FFF2-40B4-BE49-F238E27FC236}">
                <a16:creationId xmlns:a16="http://schemas.microsoft.com/office/drawing/2014/main" id="{FB1366E9-E7E9-CE15-430F-E6BE0C3871EB}"/>
              </a:ext>
            </a:extLst>
          </p:cNvPr>
          <p:cNvSpPr/>
          <p:nvPr/>
        </p:nvSpPr>
        <p:spPr>
          <a:xfrm>
            <a:off x="510397" y="1487894"/>
            <a:ext cx="513183" cy="559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E2701D13-CE56-88EA-29D1-5CA33A2BACC9}"/>
              </a:ext>
            </a:extLst>
          </p:cNvPr>
          <p:cNvSpPr/>
          <p:nvPr/>
        </p:nvSpPr>
        <p:spPr>
          <a:xfrm>
            <a:off x="510397" y="1764702"/>
            <a:ext cx="513183" cy="55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D01E4AD-036E-FA1A-A9B4-32EF5C83A660}"/>
              </a:ext>
            </a:extLst>
          </p:cNvPr>
          <p:cNvSpPr/>
          <p:nvPr/>
        </p:nvSpPr>
        <p:spPr>
          <a:xfrm>
            <a:off x="510396" y="2046711"/>
            <a:ext cx="513183" cy="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124DDA2-70EA-FBB4-F2A9-3EDDABAC5A7C}"/>
              </a:ext>
            </a:extLst>
          </p:cNvPr>
          <p:cNvSpPr txBox="1"/>
          <p:nvPr/>
        </p:nvSpPr>
        <p:spPr>
          <a:xfrm>
            <a:off x="1023579" y="1368351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若觸發前格必然觸發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D582D72-9AB5-152A-F9F3-FFBA22BBDCCF}"/>
              </a:ext>
            </a:extLst>
          </p:cNvPr>
          <p:cNvSpPr txBox="1"/>
          <p:nvPr/>
        </p:nvSpPr>
        <p:spPr>
          <a:xfrm>
            <a:off x="1019743" y="16507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經常觸發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3D3451E7-E96B-F5F0-7BE3-722BA0345EBD}"/>
              </a:ext>
            </a:extLst>
          </p:cNvPr>
          <p:cNvSpPr txBox="1"/>
          <p:nvPr/>
        </p:nvSpPr>
        <p:spPr>
          <a:xfrm>
            <a:off x="1012448" y="193130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未進行移動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DCEFE02-3988-61E4-72E6-6830601D8573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3349870" y="2762014"/>
            <a:ext cx="791307" cy="1283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D6A3A766-4D84-7301-8F3E-9F2F2FCABF40}"/>
              </a:ext>
            </a:extLst>
          </p:cNvPr>
          <p:cNvCxnSpPr>
            <a:cxnSpLocks/>
            <a:stCxn id="91" idx="2"/>
          </p:cNvCxnSpPr>
          <p:nvPr/>
        </p:nvCxnSpPr>
        <p:spPr>
          <a:xfrm rot="16200000" flipH="1">
            <a:off x="8691677" y="800458"/>
            <a:ext cx="470744" cy="25882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3FE8445-7EB0-DFC9-F00B-5E5E598093A2}"/>
              </a:ext>
            </a:extLst>
          </p:cNvPr>
          <p:cNvSpPr/>
          <p:nvPr/>
        </p:nvSpPr>
        <p:spPr>
          <a:xfrm>
            <a:off x="613697" y="5545964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蓄力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詠唱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持續集氣的循環動畫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046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地图&#10;&#10;描述已自动生成">
            <a:extLst>
              <a:ext uri="{FF2B5EF4-FFF2-40B4-BE49-F238E27FC236}">
                <a16:creationId xmlns:a16="http://schemas.microsoft.com/office/drawing/2014/main" id="{6432E824-3A8F-61A9-5422-11E1D8FB9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8772" y="2077769"/>
            <a:ext cx="7833228" cy="35135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戰士職業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整體動作性格概述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戰士的職業定位是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一對多輸出、在前線承擔傷害。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一招一式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節奏清晰、攻擊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力道強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有時可雙手持握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武器重量感、配有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懸浮盾牌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521B23FF-4E95-9C02-7E78-BB1D1F593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769"/>
            <a:ext cx="4357396" cy="43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07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C83BE3C-259B-8586-D006-02A7B10C3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476" y="2681285"/>
            <a:ext cx="3900774" cy="391619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「角色沒有被操作、無行動時」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的基礎動畫，待機動畫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有呼吸循環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呼吸起伏大 速度頻率慢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沉穩、力量感、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剪影形狀穩重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類方形、平行四邊形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必須流暢銜接到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2CF09C-8A74-3FEA-0FDA-D49F1F0B86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69" y="2045866"/>
            <a:ext cx="3820470" cy="4551611"/>
          </a:xfrm>
          <a:prstGeom prst="rect">
            <a:avLst/>
          </a:prstGeom>
        </p:spPr>
      </p:pic>
      <p:pic>
        <p:nvPicPr>
          <p:cNvPr id="10" name="图片 9" descr="图片包含 玩具, 男人, 桌子, 乐高&#10;&#10;描述已自动生成">
            <a:extLst>
              <a:ext uri="{FF2B5EF4-FFF2-40B4-BE49-F238E27FC236}">
                <a16:creationId xmlns:a16="http://schemas.microsoft.com/office/drawing/2014/main" id="{11DB0552-AC1F-9E5C-9626-AC7A8EB09F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287" y="1821490"/>
            <a:ext cx="3285392" cy="477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773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【2.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「當角色被玩家操作，正在規劃其移動路徑」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的預備出擊動畫，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有呼吸循環。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力量累積、蓄勢待發、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重帥氣感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弱化野蠻感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規劃被取消時需要接回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TW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規劃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未被取消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時需要接到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】)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 descr="卡通人物&#10;&#10;低可信度描述已自动生成">
            <a:extLst>
              <a:ext uri="{FF2B5EF4-FFF2-40B4-BE49-F238E27FC236}">
                <a16:creationId xmlns:a16="http://schemas.microsoft.com/office/drawing/2014/main" id="{08CABF92-2C23-85DB-FFF6-4626F33EBA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3056" y="2321431"/>
            <a:ext cx="3480439" cy="435054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775EBB2-3EFB-0AA8-8C25-8326EB068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5128" y="2321431"/>
            <a:ext cx="4434897" cy="4348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1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「當路徑規劃被確定後，角色開始沿路線走跑」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，邏輯上分為三個階段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起動</a:t>
            </a:r>
            <a:r>
              <a:rPr lang="en-US" altLang="zh-TW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走跑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可循環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TW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跑停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有速度感的、跑步而非走路、笨重感低、上半身延續「路徑規劃」動作而下半身奔走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、且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中需流暢銜接到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【4.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】/【5.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r>
              <a:rPr lang="zh-TW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移動製作上，先以「每一個地格是一個完整步伐的循環」來製作。</a:t>
            </a:r>
            <a:endParaRPr lang="en-US" altLang="zh-TW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图片包含 人, 男人, 对, 播放器&#10;&#10;描述已自动生成">
            <a:extLst>
              <a:ext uri="{FF2B5EF4-FFF2-40B4-BE49-F238E27FC236}">
                <a16:creationId xmlns:a16="http://schemas.microsoft.com/office/drawing/2014/main" id="{DF0E2EAF-1A0E-0CE9-D378-5F8F27A8B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549" y="3323603"/>
            <a:ext cx="5067300" cy="2857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1501152-7792-6DFA-696F-9E874C55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97" y="2317858"/>
            <a:ext cx="5134920" cy="445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24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【4.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推移動畫的時機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「當移動路徑上有敵方單位時，戰士會延行動方向將其推動一格」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，這個動作需要與移動絲滑銜接、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且感受上「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戰士不會停下來推動對手，而是在移動過程中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流暢推擠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對手 並同時前進。」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流暢移動、低停滯感、推移感強而擊退感弱、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利用左肩的懸浮盾牌來進行推移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【4.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 4.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需流暢銜接回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2F8EF5-5AF9-A0FD-D5AD-CFE03019B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0543" y="2347032"/>
            <a:ext cx="5895434" cy="420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84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TW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共三頁</a:t>
            </a:r>
            <a:r>
              <a:rPr lang="en-US" altLang="zh-TW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784311"/>
            <a:ext cx="11554490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「當角色移動到終點，且武器範圍內有敵人時，會以終結技攻擊範圍內的敵人」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本技能是最主要的傷害來源，需要有完整的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「前搖預備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終結攻擊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後搖收招」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過程，體現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累積到爆發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的完整表演。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累積到爆發、重傷害感、強力量感</a:t>
            </a:r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希望有武器的</a:t>
            </a:r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放大</a:t>
            </a:r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形變</a:t>
            </a:r>
            <a:r>
              <a:rPr lang="en-US" altLang="zh-TW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跑停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】/【4.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且本動作需要能夠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連段攻擊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有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~3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段攻擊的連擊可能性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右斬</a:t>
            </a:r>
            <a:r>
              <a:rPr lang="en-US" altLang="zh-TW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2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終結技一律以「右斬</a:t>
            </a:r>
            <a:r>
              <a:rPr lang="en-US" altLang="zh-TW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也就是本頁的</a:t>
            </a:r>
            <a:r>
              <a:rPr lang="en-US" altLang="zh-TW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」開始，第二段</a:t>
            </a:r>
            <a:r>
              <a:rPr lang="en-US" altLang="zh-TW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下頁</a:t>
            </a:r>
            <a:r>
              <a:rPr lang="en-US" altLang="zh-TW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結束後可以銜接到第一段，可無限循環</a:t>
            </a:r>
            <a:endParaRPr lang="en-US" altLang="zh-TW" sz="20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8C8593-69B0-EBEC-2BF5-4031AF74E2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695" y="2237747"/>
            <a:ext cx="3612723" cy="32108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D984CDA-CECB-1685-EFF6-33F6FAC7FF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33077"/>
            <a:ext cx="5943143" cy="384658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4123285-0EF3-6A14-962B-042A0F9564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8864" y="2337847"/>
            <a:ext cx="2647581" cy="2262145"/>
          </a:xfrm>
          <a:prstGeom prst="rect">
            <a:avLst/>
          </a:prstGeom>
          <a:effectLst>
            <a:outerShdw blurRad="50800" dist="50800" dir="5400000" algn="ctr" rotWithShape="0">
              <a:schemeClr val="tx1">
                <a:alpha val="38000"/>
              </a:schemeClr>
            </a:outerShdw>
          </a:effec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0BFE0E1-CA28-FAAF-A9E3-8633FB142C68}"/>
              </a:ext>
            </a:extLst>
          </p:cNvPr>
          <p:cNvSpPr txBox="1"/>
          <p:nvPr/>
        </p:nvSpPr>
        <p:spPr>
          <a:xfrm>
            <a:off x="242655" y="2337847"/>
            <a:ext cx="8814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右斬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Game Animation Reel 2019 on Vimeo - Google Chrome 2023-08-2">
            <a:hlinkClick r:id="" action="ppaction://media"/>
            <a:extLst>
              <a:ext uri="{FF2B5EF4-FFF2-40B4-BE49-F238E27FC236}">
                <a16:creationId xmlns:a16="http://schemas.microsoft.com/office/drawing/2014/main" id="{8710511E-46E6-8BB6-F63D-4B024C7999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567354" y="4950618"/>
            <a:ext cx="3390903" cy="19073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426A302-216F-9200-E3C1-C738DAE8DB69}"/>
              </a:ext>
            </a:extLst>
          </p:cNvPr>
          <p:cNvSpPr txBox="1"/>
          <p:nvPr/>
        </p:nvSpPr>
        <p:spPr>
          <a:xfrm>
            <a:off x="1186552" y="5935189"/>
            <a:ext cx="16224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前搖轉動武器參考</a:t>
            </a:r>
            <a:endParaRPr lang="en-US" altLang="zh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4E7E0B99-96BE-9CD4-1E46-F0A3BB1759D7}"/>
              </a:ext>
            </a:extLst>
          </p:cNvPr>
          <p:cNvSpPr/>
          <p:nvPr/>
        </p:nvSpPr>
        <p:spPr>
          <a:xfrm>
            <a:off x="3811418" y="3414730"/>
            <a:ext cx="465992" cy="230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E4A00E01-8ACC-E829-0C3D-4F4EDCA8459B}"/>
              </a:ext>
            </a:extLst>
          </p:cNvPr>
          <p:cNvSpPr/>
          <p:nvPr/>
        </p:nvSpPr>
        <p:spPr>
          <a:xfrm>
            <a:off x="6976445" y="3409264"/>
            <a:ext cx="392120" cy="230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788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12120</TotalTime>
  <Words>2655</Words>
  <Application>Microsoft Office PowerPoint</Application>
  <PresentationFormat>宽屏</PresentationFormat>
  <Paragraphs>157</Paragraphs>
  <Slides>23</Slides>
  <Notes>1</Notes>
  <HiddenSlides>0</HiddenSlides>
  <MMClips>7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8" baseType="lpstr">
      <vt:lpstr>等线</vt:lpstr>
      <vt:lpstr>等线 Light</vt:lpstr>
      <vt:lpstr>微软雅黑</vt:lpstr>
      <vt:lpstr>Arial</vt:lpstr>
      <vt:lpstr>Office 主题​​</vt:lpstr>
      <vt:lpstr>PROJECT:RT 角色動畫規劃</vt:lpstr>
      <vt:lpstr>本專案整體動畫風格概述</vt:lpstr>
      <vt:lpstr>動畫銜接圖一 操作角色行動時</vt:lpstr>
      <vt:lpstr>【戰士職業】整體動作性格概述</vt:lpstr>
      <vt:lpstr>【1.待機】</vt:lpstr>
      <vt:lpstr>【2.路徑規劃】</vt:lpstr>
      <vt:lpstr>【3.移動】</vt:lpstr>
      <vt:lpstr>【4.推移】</vt:lpstr>
      <vt:lpstr>【5.終結技I(共三頁)】</vt:lpstr>
      <vt:lpstr>【5.終結技II】</vt:lpstr>
      <vt:lpstr>【5.終結技III】</vt:lpstr>
      <vt:lpstr>【6.備戰(2~3個動畫)】</vt:lpstr>
      <vt:lpstr>【7.支援(2個動畫)】</vt:lpstr>
      <vt:lpstr>【8.奧義I】</vt:lpstr>
      <vt:lpstr>【8.奧義II】</vt:lpstr>
      <vt:lpstr>【8.奧義III】</vt:lpstr>
      <vt:lpstr>動畫銜接圖二 非操作角色時</vt:lpstr>
      <vt:lpstr>【0.開戰動畫(待定!)】</vt:lpstr>
      <vt:lpstr>【9.受擊(2個動畫)】</vt:lpstr>
      <vt:lpstr>【10.死亡(2個動畫)】</vt:lpstr>
      <vt:lpstr>【10-1.死亡II-主角死亡】</vt:lpstr>
      <vt:lpstr>【11.休閒待機】</vt:lpstr>
      <vt:lpstr>【12.暈眩】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RT主流程架構</dc:title>
  <dc:creator>T172073</dc:creator>
  <cp:lastModifiedBy>T172073</cp:lastModifiedBy>
  <cp:revision>1205</cp:revision>
  <dcterms:created xsi:type="dcterms:W3CDTF">2022-05-21T14:24:12Z</dcterms:created>
  <dcterms:modified xsi:type="dcterms:W3CDTF">2023-09-06T14:44:33Z</dcterms:modified>
</cp:coreProperties>
</file>